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338" r:id="rId4"/>
    <p:sldId id="340" r:id="rId5"/>
    <p:sldId id="275" r:id="rId6"/>
    <p:sldId id="286" r:id="rId7"/>
    <p:sldId id="295" r:id="rId8"/>
    <p:sldId id="308" r:id="rId9"/>
    <p:sldId id="294" r:id="rId10"/>
    <p:sldId id="301" r:id="rId11"/>
    <p:sldId id="289" r:id="rId12"/>
    <p:sldId id="276" r:id="rId13"/>
    <p:sldId id="296" r:id="rId14"/>
    <p:sldId id="298" r:id="rId15"/>
    <p:sldId id="299" r:id="rId16"/>
    <p:sldId id="291" r:id="rId17"/>
    <p:sldId id="307" r:id="rId18"/>
    <p:sldId id="280" r:id="rId19"/>
    <p:sldId id="309" r:id="rId20"/>
    <p:sldId id="310" r:id="rId21"/>
    <p:sldId id="313" r:id="rId22"/>
    <p:sldId id="292" r:id="rId23"/>
    <p:sldId id="283" r:id="rId24"/>
    <p:sldId id="304" r:id="rId25"/>
    <p:sldId id="324" r:id="rId26"/>
    <p:sldId id="334" r:id="rId27"/>
    <p:sldId id="325" r:id="rId28"/>
    <p:sldId id="329" r:id="rId29"/>
    <p:sldId id="326" r:id="rId30"/>
    <p:sldId id="327" r:id="rId31"/>
    <p:sldId id="328" r:id="rId32"/>
    <p:sldId id="331" r:id="rId33"/>
    <p:sldId id="332" r:id="rId34"/>
    <p:sldId id="333" r:id="rId35"/>
    <p:sldId id="302" r:id="rId36"/>
    <p:sldId id="259" r:id="rId37"/>
    <p:sldId id="262" r:id="rId38"/>
    <p:sldId id="260" r:id="rId39"/>
    <p:sldId id="265" r:id="rId40"/>
    <p:sldId id="263" r:id="rId41"/>
    <p:sldId id="261" r:id="rId42"/>
    <p:sldId id="266" r:id="rId43"/>
    <p:sldId id="337" r:id="rId44"/>
    <p:sldId id="282" r:id="rId45"/>
    <p:sldId id="336" r:id="rId46"/>
    <p:sldId id="303" r:id="rId47"/>
    <p:sldId id="341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C"/>
    <a:srgbClr val="F5C96C"/>
    <a:srgbClr val="B4C5DE"/>
    <a:srgbClr val="DAE8FC"/>
    <a:srgbClr val="FFD966"/>
    <a:srgbClr val="00A4FA"/>
    <a:srgbClr val="FFEBAF"/>
    <a:srgbClr val="F8CECC"/>
    <a:srgbClr val="FFC821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612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14/05/2024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전투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ABE97D-4BA6-4998-8853-DED3C412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1" y="1849498"/>
            <a:ext cx="1582738" cy="268954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558BB-9453-4AC9-AED5-072DB41A4511}"/>
              </a:ext>
            </a:extLst>
          </p:cNvPr>
          <p:cNvSpPr txBox="1"/>
          <p:nvPr/>
        </p:nvSpPr>
        <p:spPr>
          <a:xfrm>
            <a:off x="9734550" y="1449388"/>
            <a:ext cx="1582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개시 단계의</a:t>
            </a:r>
            <a:endParaRPr lang="en-US" altLang="ko-KR" sz="1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도전 파티 차트 참조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E2C4E-4C53-4FD9-9D4D-6CD404A9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63122"/>
            <a:ext cx="2639412" cy="148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3F646-CCE0-4ABC-B65D-FC6AF65A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4309"/>
            <a:ext cx="2639412" cy="148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DAF5B1-C4AA-4E89-95A3-358CFA5E183F}"/>
              </a:ext>
            </a:extLst>
          </p:cNvPr>
          <p:cNvSpPr txBox="1"/>
          <p:nvPr/>
        </p:nvSpPr>
        <p:spPr>
          <a:xfrm>
            <a:off x="839786" y="3058978"/>
            <a:ext cx="2639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/>
              <a:t>몬스터의 허영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5E15D-7105-4B06-813E-D2298ED65771}"/>
              </a:ext>
            </a:extLst>
          </p:cNvPr>
          <p:cNvSpPr txBox="1"/>
          <p:nvPr/>
        </p:nvSpPr>
        <p:spPr>
          <a:xfrm>
            <a:off x="839787" y="5046930"/>
            <a:ext cx="263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정체된 허영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D24DAF-7141-4E98-BF2B-98EF3E2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00" y="1449388"/>
            <a:ext cx="6255349" cy="27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643D0C-C9BB-4083-B552-5D27E9929D5D}"/>
              </a:ext>
            </a:extLst>
          </p:cNvPr>
          <p:cNvGrpSpPr>
            <a:grpSpLocks noChangeAspect="1"/>
          </p:cNvGrpSpPr>
          <p:nvPr/>
        </p:nvGrpSpPr>
        <p:grpSpPr>
          <a:xfrm>
            <a:off x="7014517" y="4640067"/>
            <a:ext cx="4302772" cy="1687949"/>
            <a:chOff x="5014215" y="4556821"/>
            <a:chExt cx="4514978" cy="17711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BA8763-4BE8-4975-A1BB-78D469CE95BC}"/>
                </a:ext>
              </a:extLst>
            </p:cNvPr>
            <p:cNvGrpSpPr/>
            <p:nvPr/>
          </p:nvGrpSpPr>
          <p:grpSpPr>
            <a:xfrm>
              <a:off x="5103033" y="4640068"/>
              <a:ext cx="4339722" cy="1659616"/>
              <a:chOff x="6977566" y="4640068"/>
              <a:chExt cx="4339722" cy="1659616"/>
            </a:xfrm>
          </p:grpSpPr>
          <p:pic>
            <p:nvPicPr>
              <p:cNvPr id="18" name="그림 17" descr="PC 게임, 디지털 합성, 비디오 게임 소프트웨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6FBEFB-7C26-46E6-854A-D8362DBB0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8296" y="4640068"/>
                <a:ext cx="1898992" cy="13925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그림 18" descr="PC 게임, 스크린샷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109E9E4-1CFC-4F0E-BD22-D21B77E7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7566" y="4640068"/>
                <a:ext cx="1896613" cy="139084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A51C9CC-1F61-4492-A854-F848F9C4EFB4}"/>
                  </a:ext>
                </a:extLst>
              </p:cNvPr>
              <p:cNvSpPr/>
              <p:nvPr/>
            </p:nvSpPr>
            <p:spPr>
              <a:xfrm>
                <a:off x="8914117" y="4983130"/>
                <a:ext cx="464240" cy="660118"/>
              </a:xfrm>
              <a:prstGeom prst="rightArrow">
                <a:avLst/>
              </a:prstGeom>
              <a:solidFill>
                <a:srgbClr val="00A4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335586-52CD-4846-A1C6-F1A76C31E6A2}"/>
                  </a:ext>
                </a:extLst>
              </p:cNvPr>
              <p:cNvSpPr txBox="1"/>
              <p:nvPr/>
            </p:nvSpPr>
            <p:spPr>
              <a:xfrm>
                <a:off x="697756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허영 상태의 몬스터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C3CF0-A1EB-4245-9DCD-44CB467CAAA4}"/>
                  </a:ext>
                </a:extLst>
              </p:cNvPr>
              <p:cNvSpPr txBox="1"/>
              <p:nvPr/>
            </p:nvSpPr>
            <p:spPr>
              <a:xfrm>
                <a:off x="9418296" y="6022685"/>
                <a:ext cx="1896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몬스터 허영 상태 해제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4AF51-4F14-46F2-861A-A6DBB2FF49FD}"/>
                </a:ext>
              </a:extLst>
            </p:cNvPr>
            <p:cNvSpPr/>
            <p:nvPr/>
          </p:nvSpPr>
          <p:spPr>
            <a:xfrm>
              <a:off x="5014215" y="4556821"/>
              <a:ext cx="4514978" cy="1771196"/>
            </a:xfrm>
            <a:prstGeom prst="rect">
              <a:avLst/>
            </a:prstGeom>
            <a:noFill/>
            <a:ln w="190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2B797E2-BDB5-40EB-B1EE-1BB3B9ECEBA6}"/>
              </a:ext>
            </a:extLst>
          </p:cNvPr>
          <p:cNvCxnSpPr>
            <a:stCxn id="4100" idx="3"/>
            <a:endCxn id="12" idx="3"/>
          </p:cNvCxnSpPr>
          <p:nvPr/>
        </p:nvCxnSpPr>
        <p:spPr>
          <a:xfrm>
            <a:off x="11317289" y="3194272"/>
            <a:ext cx="12700" cy="2289770"/>
          </a:xfrm>
          <a:prstGeom prst="bentConnector3">
            <a:avLst>
              <a:gd name="adj1" fmla="val 1800000"/>
            </a:avLst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4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10073"/>
              </p:ext>
            </p:extLst>
          </p:nvPr>
        </p:nvGraphicFramePr>
        <p:xfrm>
          <a:off x="3043872" y="2461481"/>
          <a:ext cx="6104255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전투를 실질적으로 시작하는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49EDDD7E-D918-43A9-AAE7-AC538441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32363"/>
              </p:ext>
            </p:extLst>
          </p:nvPr>
        </p:nvGraphicFramePr>
        <p:xfrm>
          <a:off x="3043872" y="3106091"/>
          <a:ext cx="610425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5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개시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몬스터를 공격하여 전투를 시작하는 경우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피습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공격하여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던전 입장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여운에 도전하여 전투가 시작되는 경우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2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7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선제 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36408"/>
              </p:ext>
            </p:extLst>
          </p:nvPr>
        </p:nvGraphicFramePr>
        <p:xfrm>
          <a:off x="1691749" y="1513134"/>
          <a:ext cx="8848324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몬스터를 공격하여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C460C9A-14FD-4329-91F4-A4BA1C3E732A}"/>
              </a:ext>
            </a:extLst>
          </p:cNvPr>
          <p:cNvGrpSpPr>
            <a:grpSpLocks noChangeAspect="1"/>
          </p:cNvGrpSpPr>
          <p:nvPr/>
        </p:nvGrpSpPr>
        <p:grpSpPr>
          <a:xfrm>
            <a:off x="970833" y="3826057"/>
            <a:ext cx="5082267" cy="2292083"/>
            <a:chOff x="2582591" y="3226170"/>
            <a:chExt cx="6450621" cy="2909205"/>
          </a:xfrm>
        </p:grpSpPr>
        <p:pic>
          <p:nvPicPr>
            <p:cNvPr id="6" name="그림 5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F119C51-2126-2219-CFBF-92215961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2677" y="3226171"/>
              <a:ext cx="2297033" cy="2834625"/>
            </a:xfrm>
            <a:prstGeom prst="rect">
              <a:avLst/>
            </a:prstGeom>
          </p:spPr>
        </p:pic>
        <p:pic>
          <p:nvPicPr>
            <p:cNvPr id="8" name="그림 7" descr="스크린샷, PC 게임, 멀티미디어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1A2C4A73-134E-5619-B56B-276696B1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0569" y="3226170"/>
              <a:ext cx="2872643" cy="283462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40CA4F-2035-7B3B-546C-6A5C5F4F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766" y="4119515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5DFDB-05B7-7428-28BD-5D2E3A43937F}"/>
                </a:ext>
              </a:extLst>
            </p:cNvPr>
            <p:cNvSpPr txBox="1"/>
            <p:nvPr/>
          </p:nvSpPr>
          <p:spPr>
            <a:xfrm>
              <a:off x="2582591" y="5783797"/>
              <a:ext cx="1170085" cy="35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필드 타겟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8588EB7-D547-FB7E-DA19-C82F3EEB7596}"/>
                </a:ext>
              </a:extLst>
            </p:cNvPr>
            <p:cNvCxnSpPr>
              <a:cxnSpLocks/>
              <a:stCxn id="12" idx="2"/>
              <a:endCxn id="13" idx="3"/>
            </p:cNvCxnSpPr>
            <p:nvPr/>
          </p:nvCxnSpPr>
          <p:spPr>
            <a:xfrm rot="10800000" flipV="1">
              <a:off x="3752678" y="4299514"/>
              <a:ext cx="779089" cy="1660072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1">
            <a:extLst>
              <a:ext uri="{FF2B5EF4-FFF2-40B4-BE49-F238E27FC236}">
                <a16:creationId xmlns:a16="http://schemas.microsoft.com/office/drawing/2014/main" id="{D1F20D1D-7B71-41A4-838E-28CB6367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23275"/>
              </p:ext>
            </p:extLst>
          </p:nvPr>
        </p:nvGraphicFramePr>
        <p:xfrm>
          <a:off x="1691749" y="2245876"/>
          <a:ext cx="8848324" cy="83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832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선제 공격 방법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마우스 왼쪽 클릭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기본 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으로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사용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눌러 몬스터를 타격하여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1C7E5A9-279B-4445-9552-DFA0D0399A81}"/>
              </a:ext>
            </a:extLst>
          </p:cNvPr>
          <p:cNvSpPr txBox="1"/>
          <p:nvPr/>
        </p:nvSpPr>
        <p:spPr>
          <a:xfrm>
            <a:off x="1691749" y="3180023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dirty="0">
                <a:solidFill>
                  <a:schemeClr val="dk1"/>
                </a:solidFill>
              </a:rPr>
              <a:t>비술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캐릭터들이 개별로 가지고 있는 고유의 액티브 스킬로</a:t>
            </a:r>
            <a:r>
              <a:rPr lang="en-US" altLang="ko-KR" sz="1000" dirty="0">
                <a:solidFill>
                  <a:schemeClr val="dk1"/>
                </a:solidFill>
              </a:rPr>
              <a:t>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전투 중에는 사용할 수 없고 오직 필드에서만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1FA668-08C8-4ED0-BE0C-649A32A4BA20}"/>
              </a:ext>
            </a:extLst>
          </p:cNvPr>
          <p:cNvGrpSpPr>
            <a:grpSpLocks noChangeAspect="1"/>
          </p:cNvGrpSpPr>
          <p:nvPr/>
        </p:nvGrpSpPr>
        <p:grpSpPr>
          <a:xfrm>
            <a:off x="6138902" y="3820828"/>
            <a:ext cx="4401171" cy="2238553"/>
            <a:chOff x="5999865" y="3887371"/>
            <a:chExt cx="4270342" cy="2172010"/>
          </a:xfrm>
        </p:grpSpPr>
        <p:pic>
          <p:nvPicPr>
            <p:cNvPr id="18" name="그림 17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82A7EB5A-E675-43BA-BD56-3E3883D1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2890" y="3887371"/>
              <a:ext cx="1967317" cy="2172010"/>
            </a:xfrm>
            <a:prstGeom prst="rect">
              <a:avLst/>
            </a:prstGeom>
          </p:spPr>
        </p:pic>
        <p:pic>
          <p:nvPicPr>
            <p:cNvPr id="19" name="그림 18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52033EA7-E807-41AA-9A4F-87CC95BF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865" y="3887371"/>
              <a:ext cx="2221709" cy="21720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8BE2-48C9-027B-E7A1-37B2A5E995DA}"/>
              </a:ext>
            </a:extLst>
          </p:cNvPr>
          <p:cNvSpPr txBox="1"/>
          <p:nvPr/>
        </p:nvSpPr>
        <p:spPr>
          <a:xfrm>
            <a:off x="1691749" y="3464265"/>
            <a:ext cx="8848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공격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몬스터를 몬스터의 약점 속성으로 타격할 경우 </a:t>
            </a:r>
            <a:r>
              <a:rPr lang="ko-KR" altLang="en-US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 속성을 약점으로 가지고 있는 몬스터에 강인도에 피해를 주고 전투를 시작하게 된다</a:t>
            </a:r>
            <a:r>
              <a:rPr lang="en-US" altLang="ko-KR" sz="10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1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868D0-7035-E966-E226-8C8101F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1461229"/>
            <a:ext cx="4939392" cy="48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필드 기본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 dirty="0"/>
          </a:p>
        </p:txBody>
      </p:sp>
      <p:pic>
        <p:nvPicPr>
          <p:cNvPr id="5" name="그림 4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8C1921-7FD7-BD77-536E-86AD70829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3586420" y="1461229"/>
            <a:ext cx="1392192" cy="14724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28D9EF3-E9AA-6E80-D10E-D7B80DDB1B80}"/>
              </a:ext>
            </a:extLst>
          </p:cNvPr>
          <p:cNvSpPr>
            <a:spLocks noChangeAspect="1"/>
          </p:cNvSpPr>
          <p:nvPr/>
        </p:nvSpPr>
        <p:spPr>
          <a:xfrm>
            <a:off x="4058612" y="2002669"/>
            <a:ext cx="218190" cy="2181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BEB25-A4F3-4525-A2F4-56D6BB2057BD}"/>
              </a:ext>
            </a:extLst>
          </p:cNvPr>
          <p:cNvSpPr/>
          <p:nvPr/>
        </p:nvSpPr>
        <p:spPr>
          <a:xfrm>
            <a:off x="6034090" y="3113089"/>
            <a:ext cx="544510" cy="1905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52A02BB-9B4C-4B83-9DB7-B6AA5CAB9BD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0800000" flipH="1" flipV="1">
            <a:off x="4058612" y="2111763"/>
            <a:ext cx="1975478" cy="1096575"/>
          </a:xfrm>
          <a:prstGeom prst="bentConnector3">
            <a:avLst>
              <a:gd name="adj1" fmla="val -1157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8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-PC </a:t>
            </a:r>
            <a:r>
              <a:rPr lang="ko-KR" altLang="en-US" dirty="0"/>
              <a:t>비술 사용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 dirty="0"/>
          </a:p>
        </p:txBody>
      </p:sp>
      <p:pic>
        <p:nvPicPr>
          <p:cNvPr id="10" name="그림 9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CE57A226-8989-6EFB-FDF3-3C3001B5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853" y="1449389"/>
            <a:ext cx="3368360" cy="19796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F2A08C-4512-43C9-8816-1ED03F38695D}"/>
              </a:ext>
            </a:extLst>
          </p:cNvPr>
          <p:cNvGrpSpPr>
            <a:grpSpLocks noChangeAspect="1"/>
          </p:cNvGrpSpPr>
          <p:nvPr/>
        </p:nvGrpSpPr>
        <p:grpSpPr>
          <a:xfrm>
            <a:off x="1597476" y="1449389"/>
            <a:ext cx="2425978" cy="2262727"/>
            <a:chOff x="863772" y="1439863"/>
            <a:chExt cx="1555421" cy="1450752"/>
          </a:xfrm>
        </p:grpSpPr>
        <p:pic>
          <p:nvPicPr>
            <p:cNvPr id="12" name="그림 11" descr="PC 게임, 비디오 게임 소프트웨어, 어드벤처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4BDB993B-AA7F-A2C5-91CC-4148C976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772" y="1439863"/>
              <a:ext cx="1555421" cy="12552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ABBB4-BDDD-6F32-D3E0-B0B4C8309483}"/>
                </a:ext>
              </a:extLst>
            </p:cNvPr>
            <p:cNvSpPr txBox="1"/>
            <p:nvPr/>
          </p:nvSpPr>
          <p:spPr>
            <a:xfrm>
              <a:off x="1757316" y="2713017"/>
              <a:ext cx="661877" cy="17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비술 포인트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E0F5B82-E453-F044-5213-D5C432EC4513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 rot="16200000" flipH="1">
              <a:off x="1095272" y="2139771"/>
              <a:ext cx="718220" cy="605868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39425E-76D8-56D6-DF2D-33228D5C9AD7}"/>
                </a:ext>
              </a:extLst>
            </p:cNvPr>
            <p:cNvSpPr/>
            <p:nvPr/>
          </p:nvSpPr>
          <p:spPr>
            <a:xfrm>
              <a:off x="1057275" y="1860550"/>
              <a:ext cx="188347" cy="2230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9AC555DF-F840-253C-F8F7-3833D8803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0334" y="1611425"/>
              <a:ext cx="900000" cy="900000"/>
            </a:xfrm>
            <a:prstGeom prst="blockArc">
              <a:avLst>
                <a:gd name="adj1" fmla="val 10413143"/>
                <a:gd name="adj2" fmla="val 18081117"/>
                <a:gd name="adj3" fmla="val 20257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D2F913F-18B8-3CA8-D625-5F8DAAE928B0}"/>
                </a:ext>
              </a:extLst>
            </p:cNvPr>
            <p:cNvCxnSpPr>
              <a:cxnSpLocks/>
              <a:stCxn id="13" idx="1"/>
              <a:endCxn id="16" idx="0"/>
            </p:cNvCxnSpPr>
            <p:nvPr/>
          </p:nvCxnSpPr>
          <p:spPr>
            <a:xfrm rot="10800000">
              <a:off x="1393760" y="2101722"/>
              <a:ext cx="363556" cy="700095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406EA1-D973-379F-D5AD-6E140F56C4F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781801" y="2439194"/>
            <a:ext cx="1202052" cy="112950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4683B-27C7-CBD6-6FCC-D3E0BC54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4" y="1449388"/>
            <a:ext cx="3751438" cy="52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5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타격</a:t>
            </a:r>
            <a:r>
              <a:rPr lang="en-US" altLang="ko-KR" dirty="0"/>
              <a:t>&amp;</a:t>
            </a:r>
            <a:r>
              <a:rPr lang="ko-KR" altLang="en-US" dirty="0"/>
              <a:t>선제 공격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84D11-0E51-3644-BEC1-9EBBB08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06" y="1398066"/>
            <a:ext cx="2286482" cy="4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4E6DB-A8F6-16CF-F4E8-568707DF6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0449"/>
              </p:ext>
            </p:extLst>
          </p:nvPr>
        </p:nvGraphicFramePr>
        <p:xfrm>
          <a:off x="839788" y="5331188"/>
          <a:ext cx="3861435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3480392886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46082360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 종류 및 종류별 파괴 보상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0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신용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해당 지역 재료 아이템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92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파티 내에 모든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HP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일정량 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오브젝트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비술 포인트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6577"/>
                  </a:ext>
                </a:extLst>
              </a:tr>
            </a:tbl>
          </a:graphicData>
        </a:graphic>
      </p:graphicFrame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3A8543-E89E-13D2-DF98-90F8F1E351E3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770506" y="4275908"/>
            <a:ext cx="2263049" cy="1055279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D67669-5581-467A-6D08-1B6652FA1977}"/>
              </a:ext>
            </a:extLst>
          </p:cNvPr>
          <p:cNvGrpSpPr>
            <a:grpSpLocks noChangeAspect="1"/>
          </p:cNvGrpSpPr>
          <p:nvPr/>
        </p:nvGrpSpPr>
        <p:grpSpPr>
          <a:xfrm>
            <a:off x="839788" y="1449388"/>
            <a:ext cx="1462083" cy="3125839"/>
            <a:chOff x="1018897" y="1596990"/>
            <a:chExt cx="1847653" cy="3950162"/>
          </a:xfrm>
        </p:grpSpPr>
        <p:pic>
          <p:nvPicPr>
            <p:cNvPr id="9" name="그림 8" descr="PC 게임, 스크린샷, 비디오 게임 소프트웨어, 전략 비디오 게임이(가) 표시된 사진&#10;&#10;자동 생성된 설명">
              <a:extLst>
                <a:ext uri="{FF2B5EF4-FFF2-40B4-BE49-F238E27FC236}">
                  <a16:creationId xmlns:a16="http://schemas.microsoft.com/office/drawing/2014/main" id="{D22C6456-C046-FF15-676C-5701AF25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6" t="27766" r="23400" b="43505"/>
            <a:stretch/>
          </p:blipFill>
          <p:spPr>
            <a:xfrm>
              <a:off x="1018897" y="3576949"/>
              <a:ext cx="1847653" cy="1970203"/>
            </a:xfrm>
            <a:prstGeom prst="rect">
              <a:avLst/>
            </a:prstGeom>
          </p:spPr>
        </p:pic>
        <p:pic>
          <p:nvPicPr>
            <p:cNvPr id="11" name="그림 10" descr="스크린샷, PC 게임, 비디오 게임 소프트웨어, 어드벤처 게임이(가) 표시된 사진&#10;&#10;자동 생성된 설명">
              <a:extLst>
                <a:ext uri="{FF2B5EF4-FFF2-40B4-BE49-F238E27FC236}">
                  <a16:creationId xmlns:a16="http://schemas.microsoft.com/office/drawing/2014/main" id="{8D2215A0-8015-A99B-1849-6DA8F079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8454" r="55000" b="42818"/>
            <a:stretch/>
          </p:blipFill>
          <p:spPr>
            <a:xfrm>
              <a:off x="1018897" y="1596990"/>
              <a:ext cx="1847653" cy="19702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09F7BB-2D25-0204-7FE3-A19BCFFF35DF}"/>
              </a:ext>
            </a:extLst>
          </p:cNvPr>
          <p:cNvSpPr txBox="1"/>
          <p:nvPr/>
        </p:nvSpPr>
        <p:spPr>
          <a:xfrm>
            <a:off x="2301871" y="3016168"/>
            <a:ext cx="13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비술 오브젝트</a:t>
            </a:r>
            <a:endParaRPr lang="en-US" altLang="ko-KR" sz="1200" dirty="0"/>
          </a:p>
          <a:p>
            <a:r>
              <a:rPr lang="en-US" altLang="ko-KR" sz="1200" dirty="0"/>
              <a:t>&amp; HP</a:t>
            </a:r>
            <a:r>
              <a:rPr lang="ko-KR" altLang="en-US" sz="1200" dirty="0"/>
              <a:t> 오브젝트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9EEAD-88BD-2568-1B1F-AFE9372ADBAD}"/>
              </a:ext>
            </a:extLst>
          </p:cNvPr>
          <p:cNvSpPr txBox="1"/>
          <p:nvPr/>
        </p:nvSpPr>
        <p:spPr>
          <a:xfrm>
            <a:off x="2301871" y="1460942"/>
            <a:ext cx="131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오브젝트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D5A253-8709-47CC-85A3-82DFC7A0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43" y="1449388"/>
            <a:ext cx="3758227" cy="40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7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15639"/>
              </p:ext>
            </p:extLst>
          </p:nvPr>
        </p:nvGraphicFramePr>
        <p:xfrm>
          <a:off x="1174591" y="1481003"/>
          <a:ext cx="9842818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피습이란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몬스터에게 공격을 받아 전투가 시작되는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19" name="표 1">
            <a:extLst>
              <a:ext uri="{FF2B5EF4-FFF2-40B4-BE49-F238E27FC236}">
                <a16:creationId xmlns:a16="http://schemas.microsoft.com/office/drawing/2014/main" id="{6A9940B0-8160-48DE-B97F-F0E97670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8771"/>
              </p:ext>
            </p:extLst>
          </p:nvPr>
        </p:nvGraphicFramePr>
        <p:xfrm>
          <a:off x="1174591" y="2067874"/>
          <a:ext cx="9842818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953">
                  <a:extLst>
                    <a:ext uri="{9D8B030D-6E8A-4147-A177-3AD203B41FA5}">
                      <a16:colId xmlns:a16="http://schemas.microsoft.com/office/drawing/2014/main" val="3646333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몬스터의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04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일반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몬스터의 기본 상태로 본인의 자리에서 대기하거나 정해진 길을 움직이며 순찰한다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인식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포착 상태의 몬스터는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시야에서 일정 시간 이상 보이지 않을 경우 일반 상태로 돌아온다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시야에 플레이어가 들어온 상태로 발견 시 몬스터의 위에 아이콘이 점멸한다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발견 상태의 몬스터가 포착 상태에 들어가는 상태이다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인식될 때까지 약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초 정도의 인식 시간이 필요하며 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인식 될 경우 포착 상태가 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34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포착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플레이어를 인식하여 공격하는 상태다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공격이 명중할 때 까지 공격을 시도한다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공격을 당할 경우 플레이어는 피습되어 전투가 시작된다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617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1FE0B5F-FA86-2B3D-B47D-A3552CC6D60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175" y="4216845"/>
            <a:ext cx="7603649" cy="2083406"/>
            <a:chOff x="1590094" y="4033965"/>
            <a:chExt cx="9011811" cy="2469243"/>
          </a:xfrm>
        </p:grpSpPr>
        <p:pic>
          <p:nvPicPr>
            <p:cNvPr id="5" name="그림 4" descr="스크린샷, PC 게임, 비디오 게임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827C7E5-E513-B021-EDBE-A909CECDB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1" b="31407"/>
            <a:stretch/>
          </p:blipFill>
          <p:spPr>
            <a:xfrm>
              <a:off x="3254960" y="4042846"/>
              <a:ext cx="1599301" cy="2130268"/>
            </a:xfrm>
            <a:prstGeom prst="rect">
              <a:avLst/>
            </a:prstGeom>
          </p:spPr>
        </p:pic>
        <p:pic>
          <p:nvPicPr>
            <p:cNvPr id="11" name="그림 10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32737D19-E528-10E4-C281-6A3AF97AE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4900595" y="4042845"/>
              <a:ext cx="1599301" cy="2130268"/>
            </a:xfrm>
            <a:prstGeom prst="rect">
              <a:avLst/>
            </a:prstGeom>
          </p:spPr>
        </p:pic>
        <p:pic>
          <p:nvPicPr>
            <p:cNvPr id="17" name="그림 16" descr="스크린샷, PC 게임, 멀티미디어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CFD426BC-AA8A-D2EA-C9CC-3AECB303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7" t="22818" r="37040" b="31409"/>
            <a:stretch/>
          </p:blipFill>
          <p:spPr>
            <a:xfrm>
              <a:off x="6546232" y="4042846"/>
              <a:ext cx="1599300" cy="21302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DA3EAA-096B-949C-1762-8627963BCD74}"/>
                </a:ext>
              </a:extLst>
            </p:cNvPr>
            <p:cNvSpPr txBox="1"/>
            <p:nvPr/>
          </p:nvSpPr>
          <p:spPr>
            <a:xfrm>
              <a:off x="3254960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발견 상태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C1C153-20C1-C804-165F-3FB5F8D647F2}"/>
                </a:ext>
              </a:extLst>
            </p:cNvPr>
            <p:cNvSpPr txBox="1"/>
            <p:nvPr/>
          </p:nvSpPr>
          <p:spPr>
            <a:xfrm>
              <a:off x="4900595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인식 시간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798C0-8637-3931-1650-7014607B2B01}"/>
                </a:ext>
              </a:extLst>
            </p:cNvPr>
            <p:cNvSpPr txBox="1"/>
            <p:nvPr/>
          </p:nvSpPr>
          <p:spPr>
            <a:xfrm>
              <a:off x="6546231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포착 상태</a:t>
              </a:r>
            </a:p>
          </p:txBody>
        </p:sp>
        <p:pic>
          <p:nvPicPr>
            <p:cNvPr id="18" name="그림 17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CEE684BE-E4E0-8367-588D-0449FF12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25946" r="30038" b="25945"/>
            <a:stretch/>
          </p:blipFill>
          <p:spPr>
            <a:xfrm>
              <a:off x="8191867" y="4042846"/>
              <a:ext cx="2410038" cy="21345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0C4F9-1848-3F3E-EE18-CDFB7588BF6B}"/>
                </a:ext>
              </a:extLst>
            </p:cNvPr>
            <p:cNvSpPr txBox="1"/>
            <p:nvPr/>
          </p:nvSpPr>
          <p:spPr>
            <a:xfrm>
              <a:off x="8191867" y="6177356"/>
              <a:ext cx="578741" cy="32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피습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59DA13-B436-404D-A775-78291F616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8" t="16633" r="41809" b="65223"/>
            <a:stretch/>
          </p:blipFill>
          <p:spPr>
            <a:xfrm>
              <a:off x="1590094" y="4033965"/>
              <a:ext cx="1599301" cy="213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D8217-3C87-47D8-B51C-642E74AAD915}"/>
                </a:ext>
              </a:extLst>
            </p:cNvPr>
            <p:cNvSpPr txBox="1"/>
            <p:nvPr/>
          </p:nvSpPr>
          <p:spPr>
            <a:xfrm>
              <a:off x="1590094" y="6173113"/>
              <a:ext cx="1257795" cy="30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일반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05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피습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D5A93-1CF9-4DCA-AA36-BA2A7FCF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34" y="1449388"/>
            <a:ext cx="306553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A300A-B1AD-2509-6969-CE88D66CC0CD}"/>
              </a:ext>
            </a:extLst>
          </p:cNvPr>
          <p:cNvSpPr txBox="1"/>
          <p:nvPr/>
        </p:nvSpPr>
        <p:spPr>
          <a:xfrm>
            <a:off x="842189" y="5908615"/>
            <a:ext cx="348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포착 상태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몬스터가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를 인식하여 공격하는 상태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dk1"/>
                </a:solidFill>
              </a:rPr>
              <a:t>PC</a:t>
            </a:r>
            <a:r>
              <a:rPr lang="ko-KR" altLang="en-US" sz="1000" dirty="0">
                <a:solidFill>
                  <a:schemeClr val="dk1"/>
                </a:solidFill>
              </a:rPr>
              <a:t>가 시야에서 일정시간 없을 경우 일반 상태로 돌아간다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09D2CEEA-93EB-4ED1-9004-71C9BCEF76A1}"/>
              </a:ext>
            </a:extLst>
          </p:cNvPr>
          <p:cNvSpPr/>
          <p:nvPr/>
        </p:nvSpPr>
        <p:spPr>
          <a:xfrm>
            <a:off x="4949140" y="5562449"/>
            <a:ext cx="626184" cy="219135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 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879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던전 입장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2655"/>
              </p:ext>
            </p:extLst>
          </p:nvPr>
        </p:nvGraphicFramePr>
        <p:xfrm>
          <a:off x="2222059" y="1449388"/>
          <a:ext cx="774788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예외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경우란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일종의 인스턴트 던전인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여운에 도전하여 전투를 시작하는 경우다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경우는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탐색 단계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생략하며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전투 중 일부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공격을 동반하는 비술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효과를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재화나 패시브 스킬을 올릴 때 필요한 재료를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캐릭터의 장비를 얻는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보스와 전투를 할 수 있는 던전 컨텐츠 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D17F-BC37-4557-9C51-34F36437D6E6}"/>
              </a:ext>
            </a:extLst>
          </p:cNvPr>
          <p:cNvGrpSpPr/>
          <p:nvPr/>
        </p:nvGrpSpPr>
        <p:grpSpPr>
          <a:xfrm>
            <a:off x="2419102" y="3507151"/>
            <a:ext cx="7353795" cy="2541944"/>
            <a:chOff x="3223330" y="3722872"/>
            <a:chExt cx="7353795" cy="25419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9C88DA-F568-4B07-225C-ACFF4051DE4C}"/>
                </a:ext>
              </a:extLst>
            </p:cNvPr>
            <p:cNvSpPr txBox="1"/>
            <p:nvPr/>
          </p:nvSpPr>
          <p:spPr>
            <a:xfrm>
              <a:off x="3223330" y="5957039"/>
              <a:ext cx="7353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모조 꽃받침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침식된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터널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전쟁의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여운</a:t>
              </a:r>
              <a:endParaRPr lang="en-US" altLang="ko-KR" sz="1400" dirty="0"/>
            </a:p>
          </p:txBody>
        </p:sp>
        <p:pic>
          <p:nvPicPr>
            <p:cNvPr id="10" name="그림 9" descr="스크린샷, 텍스트, 멀티미디어 소프트웨어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92123164-D567-125D-3A88-7369358B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3711" r="877" b="3918"/>
            <a:stretch/>
          </p:blipFill>
          <p:spPr>
            <a:xfrm>
              <a:off x="6456230" y="3722872"/>
              <a:ext cx="4120893" cy="2187393"/>
            </a:xfrm>
            <a:prstGeom prst="rect">
              <a:avLst/>
            </a:prstGeom>
          </p:spPr>
        </p:pic>
        <p:pic>
          <p:nvPicPr>
            <p:cNvPr id="13" name="그림 12" descr="스크린샷, PC 게임, 비디오 게임 소프트웨어, 디지털 합성이(가) 표시된 사진&#10;&#10;자동 생성된 설명">
              <a:extLst>
                <a:ext uri="{FF2B5EF4-FFF2-40B4-BE49-F238E27FC236}">
                  <a16:creationId xmlns:a16="http://schemas.microsoft.com/office/drawing/2014/main" id="{0790DD80-AE60-D226-850C-AC1E4151C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1" t="11959" r="54768" b="24824"/>
            <a:stretch/>
          </p:blipFill>
          <p:spPr>
            <a:xfrm>
              <a:off x="3223331" y="3724093"/>
              <a:ext cx="1550448" cy="2173970"/>
            </a:xfrm>
            <a:prstGeom prst="rect">
              <a:avLst/>
            </a:prstGeom>
          </p:spPr>
        </p:pic>
        <p:pic>
          <p:nvPicPr>
            <p:cNvPr id="18" name="그림 17" descr="스크린샷, PC 게임, 비디오 게임 소프트웨어, 식물이(가) 표시된 사진&#10;&#10;자동 생성된 설명">
              <a:extLst>
                <a:ext uri="{FF2B5EF4-FFF2-40B4-BE49-F238E27FC236}">
                  <a16:creationId xmlns:a16="http://schemas.microsoft.com/office/drawing/2014/main" id="{713E0A34-C9F1-5E79-BAD1-9C8527CF4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55550" b="30722"/>
            <a:stretch/>
          </p:blipFill>
          <p:spPr>
            <a:xfrm>
              <a:off x="4797854" y="3724094"/>
              <a:ext cx="1634301" cy="217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53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9290C21-747F-4FD3-A088-F04230C4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47" y="1449388"/>
            <a:ext cx="8020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sz="3500" dirty="0" err="1"/>
              <a:t>비콘별</a:t>
            </a:r>
            <a:r>
              <a:rPr lang="ko-KR" altLang="en-US" sz="3500" dirty="0"/>
              <a:t> 던전 입장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C6C700-694E-1ABC-BCA2-4FAAA427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99505"/>
              </p:ext>
            </p:extLst>
          </p:nvPr>
        </p:nvGraphicFramePr>
        <p:xfrm>
          <a:off x="952063" y="1519057"/>
          <a:ext cx="1052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069346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모조 꽃받침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침식된 터널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38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전쟁의 여운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4104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3DD0F38-4BC1-497C-824D-3E12F155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" y="4005897"/>
            <a:ext cx="137427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456FA416-C74A-446D-8D72-E74928500DDF}"/>
              </a:ext>
            </a:extLst>
          </p:cNvPr>
          <p:cNvSpPr/>
          <p:nvPr/>
        </p:nvSpPr>
        <p:spPr>
          <a:xfrm>
            <a:off x="6096000" y="6177161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F55C998E-1C21-4A91-8C85-94DB172FF29F}"/>
              </a:ext>
            </a:extLst>
          </p:cNvPr>
          <p:cNvSpPr/>
          <p:nvPr/>
        </p:nvSpPr>
        <p:spPr>
          <a:xfrm>
            <a:off x="7280886" y="4289683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18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순서도: 다른 페이지 연결선 11">
            <a:extLst>
              <a:ext uri="{FF2B5EF4-FFF2-40B4-BE49-F238E27FC236}">
                <a16:creationId xmlns:a16="http://schemas.microsoft.com/office/drawing/2014/main" id="{78B786CB-C80E-4751-93E1-A83A9BF7DD67}"/>
              </a:ext>
            </a:extLst>
          </p:cNvPr>
          <p:cNvSpPr/>
          <p:nvPr/>
        </p:nvSpPr>
        <p:spPr>
          <a:xfrm>
            <a:off x="8039100" y="6336078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3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9CC98E3C-FA2F-4473-B48A-69E58E559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41994"/>
              </p:ext>
            </p:extLst>
          </p:nvPr>
        </p:nvGraphicFramePr>
        <p:xfrm>
          <a:off x="839789" y="2572203"/>
          <a:ext cx="1051464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문서는 게임 붕괴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 스타레일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구조를 자세히 확인하고 해당 시스템의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의도를 파악하여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개선할 요소들을 찾기 위해서 작성되었다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1">
            <a:extLst>
              <a:ext uri="{FF2B5EF4-FFF2-40B4-BE49-F238E27FC236}">
                <a16:creationId xmlns:a16="http://schemas.microsoft.com/office/drawing/2014/main" id="{C1D26CA8-F348-4F4C-B0B6-4B8FE2403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18813"/>
              </p:ext>
            </p:extLst>
          </p:nvPr>
        </p:nvGraphicFramePr>
        <p:xfrm>
          <a:off x="839789" y="3969250"/>
          <a:ext cx="10512424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2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기획 의도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개선이 필요하다 생각되는 요소들은 모두 플레이어를 선택과 전략을 제한하는 요소들이다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플레이어는 자연스럽게 공략을 할 때 필요한 속성과 탱커와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역할을 할 수 있는 능력을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 개발진은 의도적으로 플레이어들이 원하는 요소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속성과 원하는 능력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제한하여 해당 요소를 가진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원하게 만들었다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그리고 플레이어들이 원하는 요소를 보유한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주기적으로 출시하여 매출을 올리는 방향으로 게임을 설계했다고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 err="1"/>
              <a:t>개척력</a:t>
            </a:r>
            <a:r>
              <a:rPr lang="ko-KR" altLang="en-US" dirty="0"/>
              <a:t> 확인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66550-51B5-6CBE-F4E0-0B7882F7F875}"/>
              </a:ext>
            </a:extLst>
          </p:cNvPr>
          <p:cNvSpPr txBox="1"/>
          <p:nvPr/>
        </p:nvSpPr>
        <p:spPr>
          <a:xfrm>
            <a:off x="4987021" y="4599464"/>
            <a:ext cx="6330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개척력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다른 게임에서의 </a:t>
            </a:r>
            <a:r>
              <a:rPr lang="ko-KR" altLang="en-US" sz="100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행동력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000" dirty="0">
                <a:solidFill>
                  <a:schemeClr val="dk1"/>
                </a:solidFill>
              </a:rPr>
              <a:t>스타레일에 재화 최대 </a:t>
            </a:r>
            <a:r>
              <a:rPr lang="en-US" altLang="ko-KR" sz="1000" dirty="0">
                <a:solidFill>
                  <a:schemeClr val="dk1"/>
                </a:solidFill>
              </a:rPr>
              <a:t>240</a:t>
            </a:r>
            <a:r>
              <a:rPr lang="ko-KR" altLang="en-US" sz="1000" dirty="0">
                <a:solidFill>
                  <a:schemeClr val="dk1"/>
                </a:solidFill>
              </a:rPr>
              <a:t>까지 보유 가능하며 </a:t>
            </a:r>
            <a:r>
              <a:rPr lang="en-US" altLang="ko-KR" sz="1000" dirty="0">
                <a:solidFill>
                  <a:schemeClr val="dk1"/>
                </a:solidFill>
              </a:rPr>
              <a:t>6</a:t>
            </a:r>
            <a:r>
              <a:rPr lang="ko-KR" altLang="en-US" sz="1000" dirty="0">
                <a:solidFill>
                  <a:schemeClr val="dk1"/>
                </a:solidFill>
              </a:rPr>
              <a:t>분에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씩 회복된다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CAD23-3F93-480A-A393-DDE8368C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6" y="1449388"/>
            <a:ext cx="5323010" cy="34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D59C05A-E602-4B58-9EFB-6F1956CF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18305"/>
              </p:ext>
            </p:extLst>
          </p:nvPr>
        </p:nvGraphicFramePr>
        <p:xfrm>
          <a:off x="4987021" y="4845685"/>
          <a:ext cx="633026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6">
                  <a:extLst>
                    <a:ext uri="{9D8B030D-6E8A-4147-A177-3AD203B41FA5}">
                      <a16:colId xmlns:a16="http://schemas.microsoft.com/office/drawing/2014/main" val="1107521717"/>
                    </a:ext>
                  </a:extLst>
                </a:gridCol>
                <a:gridCol w="5192041">
                  <a:extLst>
                    <a:ext uri="{9D8B030D-6E8A-4147-A177-3AD203B41FA5}">
                      <a16:colId xmlns:a16="http://schemas.microsoft.com/office/drawing/2014/main" val="56177729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충전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7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스타레일의 유료 재화를 소비하여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하루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까지 가능하며 횟수가 늘어날 수록 비용이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5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씩 회복된다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 보유 가능하며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교환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1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소비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개척력을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회복할 수 있는 소비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57151"/>
                  </a:ext>
                </a:extLst>
              </a:tr>
            </a:tbl>
          </a:graphicData>
        </a:graphic>
      </p:graphicFrame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5506D16A-28EE-4FF5-94FB-087F9597269F}"/>
              </a:ext>
            </a:extLst>
          </p:cNvPr>
          <p:cNvSpPr/>
          <p:nvPr/>
        </p:nvSpPr>
        <p:spPr>
          <a:xfrm>
            <a:off x="2576895" y="4732172"/>
            <a:ext cx="491621" cy="362069"/>
          </a:xfrm>
          <a:prstGeom prst="flowChartOffpageConnector">
            <a:avLst/>
          </a:prstGeom>
          <a:solidFill>
            <a:srgbClr val="FFE6CC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 19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4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개시 단계</a:t>
            </a:r>
            <a:r>
              <a:rPr lang="en-US" altLang="ko-KR" dirty="0"/>
              <a:t>-</a:t>
            </a:r>
            <a:r>
              <a:rPr lang="ko-KR" altLang="en-US" dirty="0"/>
              <a:t>도전 파티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A1575-4A01-BF81-E7EC-622602C78BE5}"/>
              </a:ext>
            </a:extLst>
          </p:cNvPr>
          <p:cNvSpPr txBox="1"/>
          <p:nvPr/>
        </p:nvSpPr>
        <p:spPr>
          <a:xfrm>
            <a:off x="6130925" y="5523838"/>
            <a:ext cx="42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 행동 순서 정렬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필드 탐색 단계의 허영 상태 해제 차트로 이동</a:t>
            </a:r>
            <a:endParaRPr lang="en-US" altLang="ko-KR" sz="12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F00A7-787F-4C2F-B8FE-E7C00D42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862"/>
            <a:ext cx="4862004" cy="4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FA62A-C440-41B9-8653-3F85830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47" y="1449388"/>
            <a:ext cx="2447519" cy="31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54274-7EA4-4D04-8B12-F5B6B2430ADB}"/>
              </a:ext>
            </a:extLst>
          </p:cNvPr>
          <p:cNvSpPr txBox="1"/>
          <p:nvPr/>
        </p:nvSpPr>
        <p:spPr>
          <a:xfrm>
            <a:off x="2063547" y="4452552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AD72B-72DD-4EED-8C7E-07E65262498C}"/>
              </a:ext>
            </a:extLst>
          </p:cNvPr>
          <p:cNvSpPr txBox="1"/>
          <p:nvPr/>
        </p:nvSpPr>
        <p:spPr>
          <a:xfrm>
            <a:off x="8536519" y="4413426"/>
            <a:ext cx="244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파티 편성 기획서 참조</a:t>
            </a:r>
            <a:r>
              <a:rPr lang="en-US" altLang="ko-KR" sz="12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57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28229"/>
              </p:ext>
            </p:extLst>
          </p:nvPr>
        </p:nvGraphicFramePr>
        <p:xfrm>
          <a:off x="1239519" y="1478076"/>
          <a:ext cx="97129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캐릭터와 몬스터가 실질적으로 싸우게 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행동의 중심이 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기본으로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382"/>
              </p:ext>
            </p:extLst>
          </p:nvPr>
        </p:nvGraphicFramePr>
        <p:xfrm>
          <a:off x="1239519" y="2369493"/>
          <a:ext cx="97129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91412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  <a:gridCol w="8104778">
                  <a:extLst>
                    <a:ext uri="{9D8B030D-6E8A-4147-A177-3AD203B41FA5}">
                      <a16:colId xmlns:a16="http://schemas.microsoft.com/office/drawing/2014/main" val="394876078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하나의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보유하게 되며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모든 행동은 보유한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띤다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받아 행동을 할 수 있게 되면 일반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중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개를 선택하여 해야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 공격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 할 수 있는 기본적인 공격으로 사용하면 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획득한다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759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포인트를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소비하여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스킬은 조건이나 상태에 따라서 소비를 하지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0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모든 행동은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에너지를 획득하고 에너지가 최대치에 도달할 경우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예외가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수 있는 스킬이다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턴이 아닐 경우에도 사용이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들은 특수한 조건을 달성할 경우 발동 되는 특수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있을 경우 조건 달성 시 자동으로 발동된다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92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5541"/>
              </p:ext>
            </p:extLst>
          </p:nvPr>
        </p:nvGraphicFramePr>
        <p:xfrm>
          <a:off x="1239520" y="4621900"/>
          <a:ext cx="97129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696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8831264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약점 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몬스터를 공격할 경우 가장 효과적인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강인도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속성 피해에만 반응하는 무력화 게이지로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되며 약화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턴을 받아 하는 행동으로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스킬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몬스터의 경우 복수의 단계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가지며 체력이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될 경우 다음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페이즈로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3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턴 시스템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83585"/>
              </p:ext>
            </p:extLst>
          </p:nvPr>
        </p:nvGraphicFramePr>
        <p:xfrm>
          <a:off x="1320323" y="1449388"/>
          <a:ext cx="9551353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턴 시스템이란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 시스템에서 모든 캐릭터의 행동에 기반이 되는 시스템이다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모든 캐릭터는 전투 시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기반하는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가지고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캐릭터는 전투 시작 전 본인의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값을 뺀 만큼의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시작 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작은 순서로 정렬하여 캐릭터의 행동 순서 대로 턴을 받는다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현재 가장 작은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줄어든다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턴을 받아 행동 후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해당 캐릭터의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번의 행동 사이의 간격과 전투 시작 시 행동 서열에 영향을 주는 능력치이다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10000/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기본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×(1+N%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상승 속도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)+M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 상승 속도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캐릭터가 다음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걸리는 간격이다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되어 행동을 할 수 있게 된 것을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행동을 할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기초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라운드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일종의 시간 제한으로 특정 컨텐츠에만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라운드는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행동 수치를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5630"/>
              </p:ext>
            </p:extLst>
          </p:nvPr>
        </p:nvGraphicFramePr>
        <p:xfrm>
          <a:off x="1320324" y="5079469"/>
          <a:ext cx="955135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보너스 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관련된 일반 턴보다 우선시 되는 턴으로 일반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시스템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포함 되지 않고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변동을 주지 않는다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보너스 턴이 발생될 경우 발생된 순서에 순서대로 행동하게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필살기와 추가 행동을 할 경우 보너스 턴이 부여된다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EE86C6A-5FDF-190F-9848-82D52BB5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9" y="1594724"/>
            <a:ext cx="5892191" cy="44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순서 정렬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 dirty="0"/>
          </a:p>
        </p:txBody>
      </p:sp>
      <p:pic>
        <p:nvPicPr>
          <p:cNvPr id="5" name="그림 4" descr="PC 게임, 비디오 게임 소프트웨어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606F1F65-D854-96B7-0C78-12CB8F501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25" r="88866" b="62337"/>
          <a:stretch/>
        </p:blipFill>
        <p:spPr>
          <a:xfrm>
            <a:off x="8927897" y="1604154"/>
            <a:ext cx="2204300" cy="4442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46B04-8B1E-F057-AEB7-09E57F90969D}"/>
              </a:ext>
            </a:extLst>
          </p:cNvPr>
          <p:cNvSpPr/>
          <p:nvPr/>
        </p:nvSpPr>
        <p:spPr>
          <a:xfrm>
            <a:off x="9240166" y="1709232"/>
            <a:ext cx="1667016" cy="8737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0E14632-BCE3-E8D6-D104-65B8B48EEB3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2682240" y="2146088"/>
            <a:ext cx="6557926" cy="2556541"/>
          </a:xfrm>
          <a:prstGeom prst="bentConnector3">
            <a:avLst>
              <a:gd name="adj1" fmla="val 8691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1C6837-9740-1367-F392-A9283ED5CEB7}"/>
              </a:ext>
            </a:extLst>
          </p:cNvPr>
          <p:cNvSpPr/>
          <p:nvPr/>
        </p:nvSpPr>
        <p:spPr>
          <a:xfrm>
            <a:off x="1273110" y="4458789"/>
            <a:ext cx="1409130" cy="48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7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80035"/>
              </p:ext>
            </p:extLst>
          </p:nvPr>
        </p:nvGraphicFramePr>
        <p:xfrm>
          <a:off x="3076416" y="1778000"/>
          <a:ext cx="603916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조작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조작하여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하는 방법이다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자세에 따른 결과에 차이가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부여 받았을 경우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후 전투 단계의 행동 순서 정렬 차트에 따라서 다른 캐릭터에게 턴을 부여한다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모아 필살기를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필살기를 사용하면 보너스 턴을 부여 받아 즉시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4F4686-6763-4B7B-D5E8-27E8E78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3271"/>
              </p:ext>
            </p:extLst>
          </p:nvPr>
        </p:nvGraphicFramePr>
        <p:xfrm>
          <a:off x="3076415" y="3855842"/>
          <a:ext cx="60391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311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4058857">
                  <a:extLst>
                    <a:ext uri="{9D8B030D-6E8A-4147-A177-3AD203B41FA5}">
                      <a16:colId xmlns:a16="http://schemas.microsoft.com/office/drawing/2014/main" val="11964981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자세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하기 전에 하는 준비 및 타겟 결정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196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턴을 받았을 때 기본적으로 취하는 자세다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스킬을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1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필살기대기 자세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필살기를 사용하기 위한 대기 자세이다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1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93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-PC </a:t>
            </a:r>
            <a:r>
              <a:rPr lang="ko-KR" altLang="en-US" dirty="0"/>
              <a:t>자세 </a:t>
            </a:r>
            <a:r>
              <a:rPr lang="en-US" altLang="ko-KR" dirty="0"/>
              <a:t>&amp; </a:t>
            </a:r>
            <a:r>
              <a:rPr lang="ko-KR" altLang="en-US" dirty="0"/>
              <a:t>조작법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D0650E-8BE2-0766-7A73-705C1A1C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7538"/>
              </p:ext>
            </p:extLst>
          </p:nvPr>
        </p:nvGraphicFramePr>
        <p:xfrm>
          <a:off x="2138679" y="2225040"/>
          <a:ext cx="79146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1012135235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355511132"/>
                    </a:ext>
                  </a:extLst>
                </a:gridCol>
                <a:gridCol w="4224338">
                  <a:extLst>
                    <a:ext uri="{9D8B030D-6E8A-4147-A177-3AD203B41FA5}">
                      <a16:colId xmlns:a16="http://schemas.microsoft.com/office/drawing/2014/main" val="15379943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타겟인 캐릭터를 좌우로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1598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9603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7326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 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534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21944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3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959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자세인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자세로 변경할 수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3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필살기가 활성화 되어 있을 경우 해당 번호의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자세를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32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656AE0E-505D-41F4-A3A3-180D068D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452454"/>
            <a:ext cx="2887032" cy="30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타겟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D46E-AFD3-3F9F-CBEC-7469FA1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88" y="1750220"/>
            <a:ext cx="2887033" cy="24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485E1CF-92F9-7FDA-68ED-01C56DDB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7404"/>
              </p:ext>
            </p:extLst>
          </p:nvPr>
        </p:nvGraphicFramePr>
        <p:xfrm>
          <a:off x="2650648" y="4509879"/>
          <a:ext cx="6890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타겟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목표로 하고 있는 캐릭터를 의미한다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스킬과 필살기의 효과 대상은 타겟을 중심으로 결정된다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공격 스킬의 경우 몬스터를 타겟으로 하며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스킬의 경우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가장 최근에 타겟으로 했던 캐릭터가 있을 경우 해당 캐릭터를 우선적으로 타겟으로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타겟은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스킬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Dkey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조작하여 타겟을 타겟 캐릭터의 좌우 방향으로 타겟으로 변경할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632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효과 대상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97334"/>
              </p:ext>
            </p:extLst>
          </p:nvPr>
        </p:nvGraphicFramePr>
        <p:xfrm>
          <a:off x="2303145" y="3950033"/>
          <a:ext cx="7585710" cy="2385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655">
                  <a:extLst>
                    <a:ext uri="{9D8B030D-6E8A-4147-A177-3AD203B41FA5}">
                      <a16:colId xmlns:a16="http://schemas.microsoft.com/office/drawing/2014/main" val="27862946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효과 대상이란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259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전투 스킬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필살기를 사용했을 경우 효과를 적용 받게 되는 캐릭터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(PC,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의 타겟을 기초로 대상을 선택한다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10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범위 분류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전투 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필살기를 사용했을 때 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490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전체에게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77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스킬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70461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타겟과 타겟 좌우 캐릭터에게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4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타겟에게 효과를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 적용하고 남은 횟수 만큼 랜덤 타겟을 선택하여 효과를 적용하는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18115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719294-11D4-4D1C-A0DC-E9AD6004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41" y="1449388"/>
            <a:ext cx="5757917" cy="24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80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-Q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5D81D-FBF9-570D-EC5E-ADC3C823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36" y="1905952"/>
            <a:ext cx="4023164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3253FA4A-69E7-DA8A-5B1C-FE3524F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3009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Q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기본 공격에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116AF3D-95AE-4888-B8AF-8EAA2B2B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67" y="1905952"/>
            <a:ext cx="403979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개선 사항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E83312A2-C59D-9D04-2E18-194D3472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841343"/>
              </p:ext>
            </p:extLst>
          </p:nvPr>
        </p:nvGraphicFramePr>
        <p:xfrm>
          <a:off x="839787" y="1449388"/>
          <a:ext cx="10514647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방법 추가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전투에서 약점 격파는 중요한 요소다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약점을 격파할 경우 행동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제한하고 데미지를 확실하게 줄 수 있는 타이밍을 만들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하지만 약점 격파를 하기 위해서는 해당 속성의 캐릭터를 이용하여 전투를 해야만하고 그렇지 않을 경우 약점 격파를 할 수 없는 경우가 발생한다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약점 격파를 할 수 있는 다른 수단이 필요하다고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스킬은 캐릭터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(PC,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사용하는 것이 아닌 플레이어가 조작하여 전투에 개입할 수 있는 수단이다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지원 스킬은 사용할 수 있는 타이밍을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턴으로 제한하고 횟수에 제한을 두며 사용시 해당 캐릭터의 턴을 소비하는 방향으로 만들어야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캐릭터는 전투에 직접 참여하지 않고 전투를 보조하는 캐릭터다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 캐릭터는 속성지원과 비술 스킬로 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번째는 지원 캐릭터의 속성을 약점으로 가지고 있는 몬스터의 강인도만을 일정 수치 감소 시킬 수 있는 속성 지원이다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번째는 비술 스킬의 사용이다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스킬은 원래 필드에서만 사용할 수 있는 스킬로 전투를 개시할 때 이로운 효과를 주거나 필드의 이동에 효과적인 스킬들이다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여기에 새롭게 전투 중에 사용할 수 있는 비술 스킬을 추가하여 전투에서 활용할 수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54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CF246-B237-68FF-AEAF-1FC31E36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05" y="1593850"/>
            <a:ext cx="2152665" cy="38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-E key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5EB267C6-679F-6BB9-ECD2-B675FA36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0322"/>
              </p:ext>
            </p:extLst>
          </p:nvPr>
        </p:nvGraphicFramePr>
        <p:xfrm>
          <a:off x="839788" y="5749470"/>
          <a:ext cx="417436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E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전투 스킬에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287C05-A41B-42B5-924D-95D80C494CFF}"/>
              </a:ext>
            </a:extLst>
          </p:cNvPr>
          <p:cNvSpPr txBox="1"/>
          <p:nvPr/>
        </p:nvSpPr>
        <p:spPr>
          <a:xfrm>
            <a:off x="9556574" y="2779691"/>
            <a:ext cx="1760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맑은 고딕" charset="0"/>
                <a:ea typeface="맑은 고딕" charset="0"/>
              </a:rPr>
              <a:t>사용하는 전투 스킬이 전투 스킬 포인트를 소비하는지 확인한다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3A756-EA3A-2D73-A1DD-FAA1AC5D444C}"/>
              </a:ext>
            </a:extLst>
          </p:cNvPr>
          <p:cNvSpPr txBox="1"/>
          <p:nvPr/>
        </p:nvSpPr>
        <p:spPr>
          <a:xfrm>
            <a:off x="9425944" y="4458073"/>
            <a:ext cx="1891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스킬의 효과 범위에 따른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대상에게 스킬 효과를 적용한다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[P.26]</a:t>
            </a:r>
            <a:r>
              <a:rPr lang="en-US" altLang="ko-KR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전투 단계의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효과 대상 관련 차트 참조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C9FEA5-43C9-41FF-A948-1DF82082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451208"/>
            <a:ext cx="6193904" cy="42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12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-Space bar </a:t>
            </a:r>
            <a:r>
              <a:rPr lang="ko-KR" altLang="en-US" dirty="0"/>
              <a:t>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6B04BC-1566-DA24-C255-03E70776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34" y="1576160"/>
            <a:ext cx="4684928" cy="40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1FEC4CE0-B65F-6AF6-126A-F820BF32B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442"/>
              </p:ext>
            </p:extLst>
          </p:nvPr>
        </p:nvGraphicFramePr>
        <p:xfrm>
          <a:off x="839788" y="5749470"/>
          <a:ext cx="4587113" cy="55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Space bar key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일반적으로 선택 또는 결정에 관련된 조작에 사용되는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행동 종료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09208"/>
              </p:ext>
            </p:extLst>
          </p:nvPr>
        </p:nvGraphicFramePr>
        <p:xfrm>
          <a:off x="839788" y="5572125"/>
          <a:ext cx="68732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종료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턴을 부여 받고 할 수 있는 행동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공격과 전투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완료할 경우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에너지를 회복하고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현재 행동 수치가 기본 행동 수치 만큼 상승한다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BD998DD-C7B6-4F87-B079-6803A25A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89" y="1449387"/>
            <a:ext cx="1957021" cy="41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9DD1D-B43A-4FF3-B438-75AEA59198BB}"/>
              </a:ext>
            </a:extLst>
          </p:cNvPr>
          <p:cNvSpPr txBox="1"/>
          <p:nvPr/>
        </p:nvSpPr>
        <p:spPr>
          <a:xfrm>
            <a:off x="6903009" y="3429000"/>
            <a:ext cx="3032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atin typeface="맑은 고딕" charset="0"/>
                <a:ea typeface="맑은 고딕" charset="0"/>
              </a:rPr>
              <a:t>PC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의 행동으로 인한 결과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체력이 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0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이 된 몬스터의 처치 판정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몬스터의 </a:t>
            </a:r>
            <a:r>
              <a:rPr lang="ko-KR" altLang="en-US" sz="800" dirty="0" err="1">
                <a:latin typeface="맑은 고딕" charset="0"/>
                <a:ea typeface="맑은 고딕" charset="0"/>
              </a:rPr>
              <a:t>페이즈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 변화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상태 이상 부여 성공 등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)</a:t>
            </a:r>
            <a:r>
              <a:rPr lang="ko-KR" altLang="en-US" sz="800" dirty="0">
                <a:latin typeface="맑은 고딕" charset="0"/>
                <a:ea typeface="맑은 고딕" charset="0"/>
              </a:rPr>
              <a:t>을 처리한다</a:t>
            </a:r>
            <a:r>
              <a:rPr lang="en-US" altLang="ko-KR" sz="800" dirty="0">
                <a:latin typeface="맑은 고딕" charset="0"/>
                <a:ea typeface="맑은 고딕" charset="0"/>
              </a:rPr>
              <a:t>.</a:t>
            </a:r>
            <a:endParaRPr lang="en-US" altLang="ko-KR" sz="8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60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6DB09A-9641-4A00-854D-DAFE3D7A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007" y="1490027"/>
            <a:ext cx="2576797" cy="37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 err="1"/>
              <a:t>필살기</a:t>
            </a:r>
            <a:r>
              <a:rPr lang="ko-KR" altLang="en-US" dirty="0"/>
              <a:t>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9201"/>
              </p:ext>
            </p:extLst>
          </p:nvPr>
        </p:nvGraphicFramePr>
        <p:xfrm>
          <a:off x="839788" y="5206365"/>
          <a:ext cx="70018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필살기란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모아서 사용할 수 있는 강력한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방법으로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에너지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모으면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활성화 상태가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클릭하는 것으로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보너스 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받고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즉시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대기 자세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대기 자세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 bar key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클릭하는 것으로 필살기의 효과를 적용한다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FB8EA225-33F6-0C7E-AA03-AA29BCBE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55" y="1439863"/>
            <a:ext cx="2936420" cy="3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AB90E75-B117-C585-8511-448ECAE2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2062425"/>
            <a:ext cx="2946794" cy="252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0449A3-9739-8715-6EE9-038F5F85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45731"/>
              </p:ext>
            </p:extLst>
          </p:nvPr>
        </p:nvGraphicFramePr>
        <p:xfrm>
          <a:off x="7924483" y="5757545"/>
          <a:ext cx="339280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05">
                  <a:extLst>
                    <a:ext uri="{9D8B030D-6E8A-4147-A177-3AD203B41FA5}">
                      <a16:colId xmlns:a16="http://schemas.microsoft.com/office/drawing/2014/main" val="1797286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에너지 회복 방법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82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처치 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4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60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추가 행동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357DB698-C70D-D4B9-FF23-B934C552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9289"/>
              </p:ext>
            </p:extLst>
          </p:nvPr>
        </p:nvGraphicFramePr>
        <p:xfrm>
          <a:off x="839788" y="5562055"/>
          <a:ext cx="58366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추가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정해진 조건이 만족될 경우 보너스 턴을 부여 받고 자동으로 발동되는 스킬들이다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 대상을 자동으로 선택하고 다양한 효과가 존재한다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03E9-75F4-53F5-E4DC-077CA612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2" y="1467525"/>
            <a:ext cx="2289296" cy="40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0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A5ADE1-ED4D-1950-41D4-41B4EE5B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57" y="1597108"/>
            <a:ext cx="4142348" cy="4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C7BAC5-F42D-452E-BCBA-16C4B9DF7886}"/>
              </a:ext>
            </a:extLst>
          </p:cNvPr>
          <p:cNvGrpSpPr/>
          <p:nvPr/>
        </p:nvGrpSpPr>
        <p:grpSpPr>
          <a:xfrm>
            <a:off x="8061453" y="3491212"/>
            <a:ext cx="3070744" cy="2695466"/>
            <a:chOff x="9169945" y="1514463"/>
            <a:chExt cx="2182268" cy="1914536"/>
          </a:xfrm>
        </p:grpSpPr>
        <p:pic>
          <p:nvPicPr>
            <p:cNvPr id="23" name="그림 22" descr="PC 게임, 액션 어드벤처 게임, 만화 영화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368A71C-1B0B-A605-4819-76A3BC5B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945" y="1514463"/>
              <a:ext cx="2182268" cy="19145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8D4318-8A48-2D9A-874A-8841E504572E}"/>
                </a:ext>
              </a:extLst>
            </p:cNvPr>
            <p:cNvSpPr/>
            <p:nvPr/>
          </p:nvSpPr>
          <p:spPr>
            <a:xfrm>
              <a:off x="9957824" y="1929549"/>
              <a:ext cx="606509" cy="16082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몬스터 행동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B037F4-2829-29D6-2757-723330B731F5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7106192" y="2946080"/>
            <a:ext cx="2063913" cy="124274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CF463-7D1A-6531-CB45-6E19FF710C0D}"/>
              </a:ext>
            </a:extLst>
          </p:cNvPr>
          <p:cNvSpPr/>
          <p:nvPr/>
        </p:nvSpPr>
        <p:spPr>
          <a:xfrm>
            <a:off x="5542215" y="2722240"/>
            <a:ext cx="1563977" cy="447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8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81067"/>
              </p:ext>
            </p:extLst>
          </p:nvPr>
        </p:nvGraphicFramePr>
        <p:xfrm>
          <a:off x="2093436" y="157424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/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5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16237"/>
              </p:ext>
            </p:extLst>
          </p:nvPr>
        </p:nvGraphicFramePr>
        <p:xfrm>
          <a:off x="1394936" y="2161709"/>
          <a:ext cx="940212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속성으로 공략할 때 가장 효과적인 속성이며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몬스터의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61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6730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약화 상태가 될 때 까지 남은 수치로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정도의 피해를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현재 행동 수치가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일시적으로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14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39</a:t>
            </a:fld>
            <a:endParaRPr lang="ko-KR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FC25176-42D8-D041-17AC-9CE0422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4229"/>
            <a:ext cx="3048491" cy="45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18F41-190E-35A3-4078-EC85F1FE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0" t="719" r="33205" b="90710"/>
          <a:stretch/>
        </p:blipFill>
        <p:spPr>
          <a:xfrm>
            <a:off x="7945209" y="3516199"/>
            <a:ext cx="3407004" cy="134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5D5B-F20D-B512-1931-19CF86E70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r="31663" b="89285"/>
          <a:stretch/>
        </p:blipFill>
        <p:spPr>
          <a:xfrm>
            <a:off x="4698306" y="5365868"/>
            <a:ext cx="6656129" cy="941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93D30-A62E-B240-CBC3-01F58F2DD30E}"/>
              </a:ext>
            </a:extLst>
          </p:cNvPr>
          <p:cNvSpPr/>
          <p:nvPr/>
        </p:nvSpPr>
        <p:spPr>
          <a:xfrm>
            <a:off x="1817460" y="2721669"/>
            <a:ext cx="1491347" cy="3797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EFCA4C-8FBB-41DC-BC46-4642FB032C2F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3308807" y="2911544"/>
            <a:ext cx="7013544" cy="6800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55415-1B54-C4C9-AA43-9687B725C234}"/>
              </a:ext>
            </a:extLst>
          </p:cNvPr>
          <p:cNvSpPr/>
          <p:nvPr/>
        </p:nvSpPr>
        <p:spPr>
          <a:xfrm>
            <a:off x="10001839" y="3591612"/>
            <a:ext cx="641023" cy="6087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C995D7-32D0-BFDC-191F-06F3A6395F20}"/>
              </a:ext>
            </a:extLst>
          </p:cNvPr>
          <p:cNvSpPr/>
          <p:nvPr/>
        </p:nvSpPr>
        <p:spPr>
          <a:xfrm>
            <a:off x="5663596" y="5712125"/>
            <a:ext cx="5262070" cy="2407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F9A7C9A-3DD2-E0C1-A6C8-CC0D2324209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5000982" y="2418476"/>
            <a:ext cx="853444" cy="5733854"/>
          </a:xfrm>
          <a:prstGeom prst="bentConnector3">
            <a:avLst>
              <a:gd name="adj1" fmla="val 201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EF5F53-EAE4-AD3B-EC89-55CB17CB3B69}"/>
              </a:ext>
            </a:extLst>
          </p:cNvPr>
          <p:cNvSpPr/>
          <p:nvPr/>
        </p:nvSpPr>
        <p:spPr>
          <a:xfrm>
            <a:off x="2161538" y="4596150"/>
            <a:ext cx="798478" cy="2625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2094-CC6E-4012-8442-22BE7C30E0D7}"/>
              </a:ext>
            </a:extLst>
          </p:cNvPr>
          <p:cNvSpPr txBox="1"/>
          <p:nvPr/>
        </p:nvSpPr>
        <p:spPr>
          <a:xfrm>
            <a:off x="3796749" y="3475876"/>
            <a:ext cx="177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effectLst/>
                <a:ea typeface="맑은 고딕" charset="0"/>
                <a:cs typeface="+mn-cs"/>
              </a:rPr>
              <a:t>강인도 감소량은 감소 시킨 행동의 따라서 값이 다르다</a:t>
            </a:r>
            <a:r>
              <a:rPr lang="en-US" altLang="ko-KR" sz="1000" dirty="0">
                <a:effectLst/>
                <a:ea typeface="맑은 고딕" charset="0"/>
                <a:cs typeface="+mn-cs"/>
              </a:rPr>
              <a:t>.</a:t>
            </a:r>
            <a:endParaRPr lang="en-US" altLang="ko-KR" sz="100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2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개선 사항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E83312A2-C59D-9D04-2E18-194D3472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89149"/>
              </p:ext>
            </p:extLst>
          </p:nvPr>
        </p:nvGraphicFramePr>
        <p:xfrm>
          <a:off x="839787" y="2161540"/>
          <a:ext cx="10514647" cy="253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파티 구성의 획일화 완화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제 전투 방식을 가진 스타레일은 다른 액션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RPG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달리 순수한 컨트롤로 몬스터의 공격을 막거나 피할 수 없다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장기간의 전투가 있을 경우 파티를 유지하기 위해 피해를 감소 시켜주거나 피해를 대신 맞을 수 있는 탱커나 입은 피해를 회복시킬 수 있는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힐러가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최소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 필요하다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이는 파티를 구성할 때 전략적인 요소가 될 수도 있지만 플레이어에게 불편하고 번거로운 요소가 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그렇기에 그것을 탱커나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힐러의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역할을 대신하거나 완화시켜줄 요소가 필요하다고 생각한다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중 소비 아이템의 사용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스타레일의 소비 아이템은 오직 필드에서만 사용할 수 있고 그렇기에 효과들 또한 단순히 수치를 조절하거나 전투 불능이 된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회복시키는 등의 효과만이 존재한다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중 소비 아이템을 사용할 수 있게 함으로써 파티에 반드시 필요한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힐러라는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요소의 중요도를 낮추어 파티 구성의 경직도를 완화하여 좀더 자유로운 파티구성을 할 수 있게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중 소비 아이템을 사용할 수 있는 횟수와 타이밍에 적절한 제한을 두어 소비 아이템이 만능의 역할을 할 수 없게 조절해야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92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40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48875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몬스터가 턴을 받을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할 수 있게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72250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41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5957"/>
              </p:ext>
            </p:extLst>
          </p:nvPr>
        </p:nvGraphicFramePr>
        <p:xfrm>
          <a:off x="1454339" y="1449388"/>
          <a:ext cx="9283322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55861"/>
              </p:ext>
            </p:extLst>
          </p:nvPr>
        </p:nvGraphicFramePr>
        <p:xfrm>
          <a:off x="1454339" y="3208973"/>
          <a:ext cx="9283322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51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344697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53003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123895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125546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842830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행동 수치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42</a:t>
            </a:fld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5A850-5188-688C-C55A-8164908C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41" y="1506075"/>
            <a:ext cx="1876621" cy="47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1E83C2B-A417-3F00-5A35-E8A524D5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7113" r="90341" b="56564"/>
          <a:stretch/>
        </p:blipFill>
        <p:spPr>
          <a:xfrm>
            <a:off x="7735480" y="1897800"/>
            <a:ext cx="2776297" cy="1359673"/>
          </a:xfrm>
          <a:prstGeom prst="rect">
            <a:avLst/>
          </a:prstGeom>
        </p:spPr>
      </p:pic>
      <p:pic>
        <p:nvPicPr>
          <p:cNvPr id="14" name="그림 13" descr="텍스트, 스크린샷, PC 게임, 빛이(가) 표시된 사진&#10;&#10;자동 생성된 설명">
            <a:extLst>
              <a:ext uri="{FF2B5EF4-FFF2-40B4-BE49-F238E27FC236}">
                <a16:creationId xmlns:a16="http://schemas.microsoft.com/office/drawing/2014/main" id="{61D969E2-3DF0-B64D-85E3-764D5D6D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 t="20842" r="23657" b="11365"/>
          <a:stretch/>
        </p:blipFill>
        <p:spPr>
          <a:xfrm>
            <a:off x="7735479" y="3429000"/>
            <a:ext cx="2776297" cy="25829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DFCD1-A593-AAC7-FB9A-89F0013FB7F2}"/>
              </a:ext>
            </a:extLst>
          </p:cNvPr>
          <p:cNvSpPr/>
          <p:nvPr/>
        </p:nvSpPr>
        <p:spPr>
          <a:xfrm>
            <a:off x="5244397" y="2397188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72AEE11-8188-3D70-E6C4-6B42593FBB6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31795" y="2573001"/>
            <a:ext cx="943056" cy="14802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9166-34FE-DF9C-D689-3C0D20C21BC2}"/>
              </a:ext>
            </a:extLst>
          </p:cNvPr>
          <p:cNvSpPr/>
          <p:nvPr/>
        </p:nvSpPr>
        <p:spPr>
          <a:xfrm>
            <a:off x="5244397" y="3178379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C0DC9-FB4A-D76A-8612-DD4C5078BC61}"/>
              </a:ext>
            </a:extLst>
          </p:cNvPr>
          <p:cNvSpPr/>
          <p:nvPr/>
        </p:nvSpPr>
        <p:spPr>
          <a:xfrm>
            <a:off x="5244397" y="3968997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030F86-A993-6B64-4C25-9FF4B425CAFA}"/>
              </a:ext>
            </a:extLst>
          </p:cNvPr>
          <p:cNvSpPr/>
          <p:nvPr/>
        </p:nvSpPr>
        <p:spPr>
          <a:xfrm>
            <a:off x="5244397" y="4766506"/>
            <a:ext cx="1687398" cy="6476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4D825F-24E3-0B99-4414-A509DCF2003E}"/>
              </a:ext>
            </a:extLst>
          </p:cNvPr>
          <p:cNvSpPr/>
          <p:nvPr/>
        </p:nvSpPr>
        <p:spPr>
          <a:xfrm>
            <a:off x="7874851" y="1967623"/>
            <a:ext cx="2460019" cy="12107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F94CF-1C7B-1780-E16D-3597D42E5B63}"/>
              </a:ext>
            </a:extLst>
          </p:cNvPr>
          <p:cNvSpPr/>
          <p:nvPr/>
        </p:nvSpPr>
        <p:spPr>
          <a:xfrm>
            <a:off x="8761174" y="3783757"/>
            <a:ext cx="612163" cy="18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775A5-62CD-3F1C-8220-62CF68A4C47B}"/>
              </a:ext>
            </a:extLst>
          </p:cNvPr>
          <p:cNvSpPr/>
          <p:nvPr/>
        </p:nvSpPr>
        <p:spPr>
          <a:xfrm>
            <a:off x="8455092" y="4323754"/>
            <a:ext cx="1361305" cy="9228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4372D3-54D2-1AA4-F694-EC6670CFDEF8}"/>
              </a:ext>
            </a:extLst>
          </p:cNvPr>
          <p:cNvGrpSpPr/>
          <p:nvPr/>
        </p:nvGrpSpPr>
        <p:grpSpPr>
          <a:xfrm>
            <a:off x="2524771" y="4068986"/>
            <a:ext cx="1915252" cy="1942714"/>
            <a:chOff x="9851010" y="3968997"/>
            <a:chExt cx="1915252" cy="1942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8315B-464C-755B-7C18-D67639A05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48" t="16611" r="18091" b="26476"/>
            <a:stretch/>
          </p:blipFill>
          <p:spPr>
            <a:xfrm>
              <a:off x="9851010" y="3968997"/>
              <a:ext cx="1915252" cy="194271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22A8E7-0D66-152C-B050-1AB98031F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1797" y="4068986"/>
              <a:ext cx="1783745" cy="17837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0E3FADA-4AF3-3985-F866-4C2F07A93899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931795" y="3502214"/>
            <a:ext cx="2135461" cy="281543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8D04CD0-B102-68D6-0142-1FD592BC1D3A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931795" y="4292832"/>
            <a:ext cx="1523297" cy="49235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C8B3D7-2955-EFC3-2674-985F5B08A080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>
            <a:off x="3487431" y="4168975"/>
            <a:ext cx="1756966" cy="921366"/>
          </a:xfrm>
          <a:prstGeom prst="bentConnector4">
            <a:avLst>
              <a:gd name="adj1" fmla="val 24619"/>
              <a:gd name="adj2" fmla="val 12481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204F4-015B-462A-AA67-F067B6BB4D4B}"/>
              </a:ext>
            </a:extLst>
          </p:cNvPr>
          <p:cNvSpPr txBox="1"/>
          <p:nvPr/>
        </p:nvSpPr>
        <p:spPr>
          <a:xfrm>
            <a:off x="506391" y="3425194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 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FBC06-BF58-483D-849C-6CA1DDD605B0}"/>
              </a:ext>
            </a:extLst>
          </p:cNvPr>
          <p:cNvSpPr txBox="1"/>
          <p:nvPr/>
        </p:nvSpPr>
        <p:spPr>
          <a:xfrm>
            <a:off x="506391" y="2644748"/>
            <a:ext cx="473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dirty="0">
                <a:ea typeface="맑은 고딕" charset="0"/>
              </a:rPr>
              <a:t>행동 수치 </a:t>
            </a:r>
            <a:r>
              <a:rPr lang="ko-KR" altLang="en-US" sz="1000" b="1" dirty="0" err="1">
                <a:ea typeface="맑은 고딕" charset="0"/>
              </a:rPr>
              <a:t>상승량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현재 행동 수치</a:t>
            </a:r>
            <a:r>
              <a:rPr lang="en-US" altLang="ko-KR" sz="1000" dirty="0">
                <a:solidFill>
                  <a:schemeClr val="dk1"/>
                </a:solidFill>
              </a:rPr>
              <a:t>+(0.25×</a:t>
            </a:r>
            <a:r>
              <a:rPr lang="ko-KR" altLang="en-US" sz="1000" dirty="0">
                <a:solidFill>
                  <a:schemeClr val="dk1"/>
                </a:solidFill>
              </a:rPr>
              <a:t>기초 행동 수치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lang="en-US" altLang="ko-KR" sz="10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48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  <a:r>
              <a:rPr lang="en-US" altLang="ko-KR" dirty="0"/>
              <a:t>-</a:t>
            </a:r>
            <a:r>
              <a:rPr lang="ko-KR" altLang="en-US" dirty="0"/>
              <a:t>전투 종료 조건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43</a:t>
            </a:fld>
            <a:endParaRPr lang="ko-KR" altLang="en-US" dirty="0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8F6EA6D6-62BA-0809-2457-2B99C8C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146605"/>
              </p:ext>
            </p:extLst>
          </p:nvPr>
        </p:nvGraphicFramePr>
        <p:xfrm>
          <a:off x="2791936" y="2694940"/>
          <a:ext cx="660812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조건이란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전투가 종료 되는 조건이다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달성하는 즉시 해당 전투를 끝내고 전투 종료 단계가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승리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승리하기 위한 조건으로 기본적으로 모든 적의 처치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패배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전투에서 패배하게 되는 조건으로 기본적으로 존재하는 모든 아군의 전멸이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 조건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일부 컨텐츠에서 시간 제한의 개념으로 사용되는 라운드 수의 제한 등이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297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94325"/>
              </p:ext>
            </p:extLst>
          </p:nvPr>
        </p:nvGraphicFramePr>
        <p:xfrm>
          <a:off x="4276248" y="2048373"/>
          <a:ext cx="363950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전투 종료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종료 조건을 만족하여 전투가 끝나는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전투의 결과와 보상 등을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멀티미디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2A33A9F-96EC-3185-26B9-15127A4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7871" y="3429000"/>
            <a:ext cx="5196255" cy="2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8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7CD99F-51B8-4D07-B2B4-DCC16047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72" y="1449389"/>
            <a:ext cx="3348052" cy="42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sz="3600" dirty="0"/>
              <a:t>전투 종료</a:t>
            </a:r>
            <a:r>
              <a:rPr lang="en-US" altLang="ko-KR" sz="3600" dirty="0"/>
              <a:t>&amp;</a:t>
            </a:r>
            <a:r>
              <a:rPr lang="ko-KR" altLang="en-US" sz="3600" dirty="0"/>
              <a:t>전투 실패 차트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45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D2C45-3F45-422F-4E07-5AEFAF1D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9" y="5597835"/>
            <a:ext cx="5256212" cy="7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2780C9-6A0B-DD66-72FD-FD7B51B3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966" y="1449389"/>
            <a:ext cx="1885151" cy="33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88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종료 단계</a:t>
            </a:r>
            <a:r>
              <a:rPr lang="en-US" altLang="ko-KR" dirty="0"/>
              <a:t>-</a:t>
            </a:r>
            <a:r>
              <a:rPr lang="ko-KR" altLang="en-US" dirty="0"/>
              <a:t>전투 승리 관련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46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5AE20D-9151-32D6-36CF-7D6AD45E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49387"/>
            <a:ext cx="2263095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9FE3C5-19DC-8912-E14C-56E949A9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883" y="2395538"/>
            <a:ext cx="1631267" cy="27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6D217A-AD91-CD4A-6CDF-2554231BF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982665"/>
              </p:ext>
            </p:extLst>
          </p:nvPr>
        </p:nvGraphicFramePr>
        <p:xfrm>
          <a:off x="6542104" y="1491963"/>
          <a:ext cx="4775184" cy="4004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2">
                  <a:extLst>
                    <a:ext uri="{9D8B030D-6E8A-4147-A177-3AD203B41FA5}">
                      <a16:colId xmlns:a16="http://schemas.microsoft.com/office/drawing/2014/main" val="4231887472"/>
                    </a:ext>
                  </a:extLst>
                </a:gridCol>
                <a:gridCol w="165732">
                  <a:extLst>
                    <a:ext uri="{9D8B030D-6E8A-4147-A177-3AD203B41FA5}">
                      <a16:colId xmlns:a16="http://schemas.microsoft.com/office/drawing/2014/main" val="799148472"/>
                    </a:ext>
                  </a:extLst>
                </a:gridCol>
                <a:gridCol w="394332">
                  <a:extLst>
                    <a:ext uri="{9D8B030D-6E8A-4147-A177-3AD203B41FA5}">
                      <a16:colId xmlns:a16="http://schemas.microsoft.com/office/drawing/2014/main" val="4075362591"/>
                    </a:ext>
                  </a:extLst>
                </a:gridCol>
                <a:gridCol w="1313494">
                  <a:extLst>
                    <a:ext uri="{9D8B030D-6E8A-4147-A177-3AD203B41FA5}">
                      <a16:colId xmlns:a16="http://schemas.microsoft.com/office/drawing/2014/main" val="3136835300"/>
                    </a:ext>
                  </a:extLst>
                </a:gridCol>
                <a:gridCol w="2507294">
                  <a:extLst>
                    <a:ext uri="{9D8B030D-6E8A-4147-A177-3AD203B41FA5}">
                      <a16:colId xmlns:a16="http://schemas.microsoft.com/office/drawing/2014/main" val="376377411"/>
                    </a:ext>
                  </a:extLst>
                </a:gridCol>
              </a:tblGrid>
              <a:tr h="46752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승리 보상 목록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884353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전투 분류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u="none" strike="noStrike" dirty="0">
                          <a:effectLst/>
                        </a:rPr>
                        <a:t>보상 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200086"/>
                  </a:ext>
                </a:extLst>
              </a:tr>
              <a:tr h="46752">
                <a:tc rowSpan="3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필드</a:t>
                      </a:r>
                      <a:r>
                        <a:rPr lang="en-US" altLang="ko-KR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>
                          <a:effectLst/>
                        </a:rPr>
                        <a:t>몬스터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0835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재료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9473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균형 레벨에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37149"/>
                  </a:ext>
                </a:extLst>
              </a:tr>
              <a:tr h="46752">
                <a:tc rowSpan="1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모조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꽃받침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기록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882231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1916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18056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843529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에테르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 err="1">
                          <a:effectLst/>
                        </a:rPr>
                        <a:t>광추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 경험치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30807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육성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58535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077018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드랍 포인트량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469724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신용 포인트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52358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육성 아이템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48866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재료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42900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733573"/>
                  </a:ext>
                </a:extLst>
              </a:tr>
              <a:tr h="4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067643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정체된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허영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캐릭터 승급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90957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244159"/>
                  </a:ext>
                </a:extLst>
              </a:tr>
              <a:tr h="46752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침식된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터널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유물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221184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>
                          <a:effectLst/>
                        </a:rPr>
                        <a:t>신용 포인트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367877"/>
                  </a:ext>
                </a:extLst>
              </a:tr>
              <a:tr h="46752">
                <a:tc rowSpan="5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전쟁의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여운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행적 강화 재료 아이템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64501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유물 아이템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상위 재료 드랍 확률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2666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빛의 잔재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291833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</a:rPr>
                        <a:t>성 광추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낮은 확률로 드랍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16269"/>
                  </a:ext>
                </a:extLst>
              </a:tr>
              <a:tr h="46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신용 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도전 단계에 비례하여 드랍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포인트량</a:t>
                      </a:r>
                      <a:r>
                        <a:rPr lang="ko-KR" altLang="en-US" sz="900" u="none" strike="noStrike" dirty="0">
                          <a:effectLst/>
                        </a:rPr>
                        <a:t>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296224"/>
                  </a:ext>
                </a:extLst>
              </a:tr>
              <a:tr h="4675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5872" marR="5872" marT="587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마일리지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균형 레벨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도전 단계에 비례하여 드랍 수량 증가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72" marR="5872" marT="58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5972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0656EC-FEE3-C0B1-D0E5-5B7415B2AB39}"/>
              </a:ext>
            </a:extLst>
          </p:cNvPr>
          <p:cNvSpPr txBox="1"/>
          <p:nvPr/>
        </p:nvSpPr>
        <p:spPr>
          <a:xfrm>
            <a:off x="4234974" y="6054808"/>
            <a:ext cx="71172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자세한 내용은 균형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모조 꽃받침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정체된 허영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침식된 터널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전쟁의 여운 기획서 참조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7EC33-35C7-47CC-937D-C7721BCD98A3}"/>
              </a:ext>
            </a:extLst>
          </p:cNvPr>
          <p:cNvSpPr txBox="1"/>
          <p:nvPr/>
        </p:nvSpPr>
        <p:spPr>
          <a:xfrm>
            <a:off x="4234974" y="5639310"/>
            <a:ext cx="71172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균형 레벨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PC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아닌 플레이어 자체의 레벨인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개척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일정 수치에 도달할 경우 올릴 수 있는 레벨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게임의 전체적인 난이도를 조절하는 역할을 한다</a:t>
            </a:r>
            <a:r>
              <a:rPr lang="en-US" altLang="ko-KR" sz="1050" dirty="0">
                <a:latin typeface="맑은 고딕" charset="0"/>
                <a:ea typeface="맑은 고딕" charset="0"/>
              </a:rPr>
              <a:t>.</a:t>
            </a:r>
            <a:endParaRPr lang="en-US" altLang="ko-KR" sz="1050" b="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9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2893219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 latinLnBrk="0">
              <a:buFontTx/>
              <a:buNone/>
            </a:pPr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18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전투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919D48-011C-DB9E-031B-D790FD69D90B}"/>
              </a:ext>
            </a:extLst>
          </p:cNvPr>
          <p:cNvGrpSpPr/>
          <p:nvPr/>
        </p:nvGrpSpPr>
        <p:grpSpPr>
          <a:xfrm>
            <a:off x="839788" y="2709000"/>
            <a:ext cx="10512425" cy="1440000"/>
            <a:chOff x="839788" y="2709000"/>
            <a:chExt cx="8290591" cy="1440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001563-E580-C8AC-F9B5-B50959C395A3}"/>
                </a:ext>
              </a:extLst>
            </p:cNvPr>
            <p:cNvGrpSpPr/>
            <p:nvPr/>
          </p:nvGrpSpPr>
          <p:grpSpPr>
            <a:xfrm>
              <a:off x="839788" y="2709000"/>
              <a:ext cx="1538045" cy="1440000"/>
              <a:chOff x="1412664" y="4843944"/>
              <a:chExt cx="1800000" cy="1440000"/>
            </a:xfrm>
          </p:grpSpPr>
          <p:sp>
            <p:nvSpPr>
              <p:cNvPr id="6" name="순서도: 카드 5">
                <a:extLst>
                  <a:ext uri="{FF2B5EF4-FFF2-40B4-BE49-F238E27FC236}">
                    <a16:creationId xmlns:a16="http://schemas.microsoft.com/office/drawing/2014/main" id="{DEBD7451-1DFF-4904-8BD9-4BAB5065C12C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E095FF0-D4BC-E357-0FE0-F937CC8E2206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필드 탐색 단계</a:t>
                </a:r>
                <a:endParaRPr lang="en-US" altLang="ko-KR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667F8-4EFF-446D-5E15-2A945E09069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 시작 전에 몬스터를 찾는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54FB12-ABB6-4816-4947-4F64E12B2EE2}"/>
                </a:ext>
              </a:extLst>
            </p:cNvPr>
            <p:cNvGrpSpPr/>
            <p:nvPr/>
          </p:nvGrpSpPr>
          <p:grpSpPr>
            <a:xfrm>
              <a:off x="3082526" y="2709000"/>
              <a:ext cx="1538045" cy="1440000"/>
              <a:chOff x="1412664" y="4843944"/>
              <a:chExt cx="1800000" cy="1440000"/>
            </a:xfrm>
          </p:grpSpPr>
          <p:sp>
            <p:nvSpPr>
              <p:cNvPr id="16" name="순서도: 카드 15">
                <a:extLst>
                  <a:ext uri="{FF2B5EF4-FFF2-40B4-BE49-F238E27FC236}">
                    <a16:creationId xmlns:a16="http://schemas.microsoft.com/office/drawing/2014/main" id="{973B0500-37FA-49F7-7557-2D4B4364F057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B7B97F-7D1C-49EA-1059-045B0F8DBD78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개시 단계</a:t>
                </a:r>
                <a:endParaRPr lang="en-US" altLang="ko-KR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3D8A1D-841F-36DC-B968-EB1A5FD8B800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시작하는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E1EABC-EA8D-85F1-5991-82133CE79D57}"/>
                </a:ext>
              </a:extLst>
            </p:cNvPr>
            <p:cNvGrpSpPr/>
            <p:nvPr/>
          </p:nvGrpSpPr>
          <p:grpSpPr>
            <a:xfrm>
              <a:off x="5340065" y="2709000"/>
              <a:ext cx="1538045" cy="1440000"/>
              <a:chOff x="1412664" y="4843944"/>
              <a:chExt cx="1800000" cy="1440000"/>
            </a:xfrm>
          </p:grpSpPr>
          <p:sp>
            <p:nvSpPr>
              <p:cNvPr id="24" name="순서도: 카드 23">
                <a:extLst>
                  <a:ext uri="{FF2B5EF4-FFF2-40B4-BE49-F238E27FC236}">
                    <a16:creationId xmlns:a16="http://schemas.microsoft.com/office/drawing/2014/main" id="{0AB7EDAF-431F-5109-AC54-6ACAC9D91233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2BBD47-BBBC-5225-1590-AC5B37EAF60E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단계</a:t>
                </a:r>
                <a:endParaRPr lang="en-US" altLang="ko-KR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03CFA6-2265-C3A3-4976-9C4688461B96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몬스터와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캐릭터가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F9C5847-5998-244C-2F82-25FFCE02016D}"/>
                </a:ext>
              </a:extLst>
            </p:cNvPr>
            <p:cNvGrpSpPr/>
            <p:nvPr/>
          </p:nvGrpSpPr>
          <p:grpSpPr>
            <a:xfrm>
              <a:off x="7592334" y="2709000"/>
              <a:ext cx="1538045" cy="1440000"/>
              <a:chOff x="1412664" y="4843944"/>
              <a:chExt cx="1800000" cy="1440000"/>
            </a:xfrm>
          </p:grpSpPr>
          <p:sp>
            <p:nvSpPr>
              <p:cNvPr id="28" name="순서도: 카드 27">
                <a:extLst>
                  <a:ext uri="{FF2B5EF4-FFF2-40B4-BE49-F238E27FC236}">
                    <a16:creationId xmlns:a16="http://schemas.microsoft.com/office/drawing/2014/main" id="{E067DF3F-B9A9-CC47-B4AE-DACE417B75D4}"/>
                  </a:ext>
                </a:extLst>
              </p:cNvPr>
              <p:cNvSpPr/>
              <p:nvPr/>
            </p:nvSpPr>
            <p:spPr>
              <a:xfrm>
                <a:off x="1412664" y="4843944"/>
                <a:ext cx="1800000" cy="1440000"/>
              </a:xfrm>
              <a:prstGeom prst="flowChartPunchedCard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5BAA85-97EE-AB79-B804-F57E262866B4}"/>
                  </a:ext>
                </a:extLst>
              </p:cNvPr>
              <p:cNvSpPr/>
              <p:nvPr/>
            </p:nvSpPr>
            <p:spPr>
              <a:xfrm>
                <a:off x="1817725" y="4902464"/>
                <a:ext cx="1340998" cy="2840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dirty="0"/>
                  <a:t>전투 종료 단계</a:t>
                </a:r>
                <a:endParaRPr lang="en-US" altLang="ko-KR" sz="11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A8E15E-369E-6324-C93C-A4AA8B84B9E8}"/>
                  </a:ext>
                </a:extLst>
              </p:cNvPr>
              <p:cNvSpPr/>
              <p:nvPr/>
            </p:nvSpPr>
            <p:spPr>
              <a:xfrm>
                <a:off x="1502664" y="5245007"/>
                <a:ext cx="1620000" cy="972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전투를 끝내고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결과를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결산하는 단계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5D0EF2F-A6E0-9524-4A75-A8DA2B8EB644}"/>
                </a:ext>
              </a:extLst>
            </p:cNvPr>
            <p:cNvSpPr/>
            <p:nvPr/>
          </p:nvSpPr>
          <p:spPr>
            <a:xfrm>
              <a:off x="2466373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A1E31C5-CE66-987F-85B5-40167B180FEB}"/>
                </a:ext>
              </a:extLst>
            </p:cNvPr>
            <p:cNvSpPr/>
            <p:nvPr/>
          </p:nvSpPr>
          <p:spPr>
            <a:xfrm>
              <a:off x="4709375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17591630-FC49-7070-15E2-9611A0796252}"/>
                </a:ext>
              </a:extLst>
            </p:cNvPr>
            <p:cNvSpPr/>
            <p:nvPr/>
          </p:nvSpPr>
          <p:spPr>
            <a:xfrm>
              <a:off x="6964279" y="3080208"/>
              <a:ext cx="541886" cy="6975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30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97371"/>
              </p:ext>
            </p:extLst>
          </p:nvPr>
        </p:nvGraphicFramePr>
        <p:xfrm>
          <a:off x="980598" y="1449388"/>
          <a:ext cx="1023080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필드 탐색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1584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필드를 돌아 다니며 몬스터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조우하는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몬스터는 지정된 위치에서 대기하거나 지정된 범위를 순찰한다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다수의 몬스터가 모여 있을 경우 모여 있는 몬스터는 서로 연결되어 하나의 그룹이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몬스터가 플레이어의 시야안에 들어올 경우 화면 중앙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조준 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가장 가까운 몬스터 또는 그룹의 레벨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그룹의 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약점 속성이 표기된다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상태에서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키를 눌러 적측 정보를 미리 확인할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모조 꽃받침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침식된 터널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전쟁의 여운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기본적으로 비활성화 상태이며 근처에 플레이어야 위치할 경우 활성화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비콘과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상호작용하여 던전 입장에 관련된 팝업창을 띄울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318E972-8332-AA93-B3E4-5607DFF680F7}"/>
              </a:ext>
            </a:extLst>
          </p:cNvPr>
          <p:cNvGrpSpPr>
            <a:grpSpLocks noChangeAspect="1"/>
          </p:cNvGrpSpPr>
          <p:nvPr/>
        </p:nvGrpSpPr>
        <p:grpSpPr>
          <a:xfrm>
            <a:off x="1430057" y="3580970"/>
            <a:ext cx="4324653" cy="2654411"/>
            <a:chOff x="1145282" y="3185477"/>
            <a:chExt cx="5071899" cy="3113060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83E6BF22-F128-ECEE-AA0B-5AF3A313A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5284" y="3185477"/>
              <a:ext cx="5071897" cy="2494796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F043838-E2F2-716E-B63B-F5768D5CC5C6}"/>
                </a:ext>
              </a:extLst>
            </p:cNvPr>
            <p:cNvSpPr/>
            <p:nvPr/>
          </p:nvSpPr>
          <p:spPr>
            <a:xfrm>
              <a:off x="2556651" y="5005741"/>
              <a:ext cx="1648542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03A67A-FFED-DF2E-0E6D-2806FD965322}"/>
                </a:ext>
              </a:extLst>
            </p:cNvPr>
            <p:cNvSpPr/>
            <p:nvPr/>
          </p:nvSpPr>
          <p:spPr>
            <a:xfrm>
              <a:off x="3505224" y="3444450"/>
              <a:ext cx="879223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E5EDA-5FEA-F2EF-F5F3-8124F286B7E9}"/>
                </a:ext>
              </a:extLst>
            </p:cNvPr>
            <p:cNvSpPr/>
            <p:nvPr/>
          </p:nvSpPr>
          <p:spPr>
            <a:xfrm>
              <a:off x="2976317" y="3444450"/>
              <a:ext cx="493904" cy="290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7A6C6E-9548-5DDA-6ACE-8921591EA0A5}"/>
                </a:ext>
              </a:extLst>
            </p:cNvPr>
            <p:cNvSpPr/>
            <p:nvPr/>
          </p:nvSpPr>
          <p:spPr>
            <a:xfrm>
              <a:off x="3270690" y="3801049"/>
              <a:ext cx="1175577" cy="24276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F15C7-7E78-9FDD-E32A-E1A304B69C16}"/>
                </a:ext>
              </a:extLst>
            </p:cNvPr>
            <p:cNvSpPr txBox="1"/>
            <p:nvPr/>
          </p:nvSpPr>
          <p:spPr>
            <a:xfrm>
              <a:off x="1145285" y="5696677"/>
              <a:ext cx="1411365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레벨</a:t>
              </a:r>
              <a:endParaRPr lang="en-US" altLang="ko-K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F6782D-91CC-46C8-D5D0-2489898AD7B2}"/>
                </a:ext>
              </a:extLst>
            </p:cNvPr>
            <p:cNvSpPr txBox="1"/>
            <p:nvPr/>
          </p:nvSpPr>
          <p:spPr>
            <a:xfrm>
              <a:off x="1145282" y="597367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몬스터 또는 그룹 이름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17E24-8A2E-25E2-FEF0-02EA81D67204}"/>
                </a:ext>
              </a:extLst>
            </p:cNvPr>
            <p:cNvSpPr txBox="1"/>
            <p:nvPr/>
          </p:nvSpPr>
          <p:spPr>
            <a:xfrm>
              <a:off x="4091775" y="5970746"/>
              <a:ext cx="2125406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약점 속성</a:t>
              </a:r>
              <a:endParaRPr lang="en-US" altLang="ko-KR" sz="1200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52077492-5557-A5D6-7AD9-72CFB905D557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1145287" y="3589719"/>
              <a:ext cx="1831032" cy="2269387"/>
            </a:xfrm>
            <a:prstGeom prst="bentConnector3">
              <a:avLst>
                <a:gd name="adj1" fmla="val 114642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EA02D73-36AE-0C6C-F956-01FDF8122F7D}"/>
                </a:ext>
              </a:extLst>
            </p:cNvPr>
            <p:cNvCxnSpPr>
              <a:cxnSpLocks/>
              <a:stCxn id="11" idx="0"/>
              <a:endCxn id="18" idx="1"/>
            </p:cNvCxnSpPr>
            <p:nvPr/>
          </p:nvCxnSpPr>
          <p:spPr>
            <a:xfrm rot="16200000" flipH="1" flipV="1">
              <a:off x="1199230" y="3390501"/>
              <a:ext cx="2691657" cy="2799554"/>
            </a:xfrm>
            <a:prstGeom prst="bentConnector4">
              <a:avLst>
                <a:gd name="adj1" fmla="val -9960"/>
                <a:gd name="adj2" fmla="val 109576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DCDEFF0-131C-6A04-8995-D26EAABC7352}"/>
                </a:ext>
              </a:extLst>
            </p:cNvPr>
            <p:cNvCxnSpPr>
              <a:cxnSpLocks/>
              <a:stCxn id="19" idx="3"/>
              <a:endCxn id="16" idx="3"/>
            </p:cNvCxnSpPr>
            <p:nvPr/>
          </p:nvCxnSpPr>
          <p:spPr>
            <a:xfrm flipH="1" flipV="1">
              <a:off x="4446267" y="3922430"/>
              <a:ext cx="1770914" cy="2210748"/>
            </a:xfrm>
            <a:prstGeom prst="bentConnector3">
              <a:avLst>
                <a:gd name="adj1" fmla="val -15139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F9F633-3999-9849-0192-7C724B1097BD}"/>
                </a:ext>
              </a:extLst>
            </p:cNvPr>
            <p:cNvSpPr txBox="1"/>
            <p:nvPr/>
          </p:nvSpPr>
          <p:spPr>
            <a:xfrm>
              <a:off x="3944837" y="5680272"/>
              <a:ext cx="2272344" cy="32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몬스터 그룹 간의 연결</a:t>
              </a:r>
              <a:endParaRPr lang="en-US" altLang="ko-KR" sz="1200" dirty="0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ABA59D8-6969-364C-01C9-83CF896F7B39}"/>
                </a:ext>
              </a:extLst>
            </p:cNvPr>
            <p:cNvCxnSpPr>
              <a:cxnSpLocks/>
              <a:stCxn id="25" idx="3"/>
              <a:endCxn id="10" idx="6"/>
            </p:cNvCxnSpPr>
            <p:nvPr/>
          </p:nvCxnSpPr>
          <p:spPr>
            <a:xfrm flipH="1" flipV="1">
              <a:off x="4205192" y="5143119"/>
              <a:ext cx="2011989" cy="699584"/>
            </a:xfrm>
            <a:prstGeom prst="bentConnector3">
              <a:avLst>
                <a:gd name="adj1" fmla="val -13325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27B3B-66D1-7C8E-0833-CED6E998CD5F}"/>
              </a:ext>
            </a:extLst>
          </p:cNvPr>
          <p:cNvGrpSpPr/>
          <p:nvPr/>
        </p:nvGrpSpPr>
        <p:grpSpPr>
          <a:xfrm>
            <a:off x="6580536" y="3429000"/>
            <a:ext cx="3884887" cy="2879725"/>
            <a:chOff x="6867414" y="3429000"/>
            <a:chExt cx="3884887" cy="28797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0A87E6-9659-4DB7-559F-D3A335A78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4365" y="3429000"/>
              <a:ext cx="2716442" cy="1321222"/>
              <a:chOff x="7209939" y="3412546"/>
              <a:chExt cx="2224090" cy="1081752"/>
            </a:xfrm>
          </p:grpSpPr>
          <p:pic>
            <p:nvPicPr>
              <p:cNvPr id="28" name="그림 27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6546DEC-F26F-8B55-6E1F-5577BE0B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09939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0" name="그림 29" descr="스크린샷, PC 게임, 3D 모델링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4EF36A79-B279-428A-46A7-855E0730E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3414298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2" name="그림 31" descr="스크린샷, PC 게임, 비디오 게임 소프트웨어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81C35FF3-48CF-6A68-5542-6C4168DB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3412546"/>
                <a:ext cx="675000" cy="108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516EB9-130D-F4B7-3254-124B8DBA6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5858" y="4987869"/>
              <a:ext cx="2716443" cy="1320856"/>
              <a:chOff x="7209939" y="5227273"/>
              <a:chExt cx="2224090" cy="1081452"/>
            </a:xfrm>
          </p:grpSpPr>
          <p:pic>
            <p:nvPicPr>
              <p:cNvPr id="34" name="그림 33" descr="스크린샷, PC 게임, 디지털 합성, 비디오 게임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96F2989-4ABE-ADC5-2AE0-F510AE03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2" t="14531" r="56345" b="20065"/>
              <a:stretch/>
            </p:blipFill>
            <p:spPr>
              <a:xfrm>
                <a:off x="7209939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38" name="그림 37" descr="스크린샷, PC 게임, 비디오 게임 소프트웨어, 디지털 합성이(가) 표시된 사진&#10;&#10;자동 생성된 설명">
                <a:extLst>
                  <a:ext uri="{FF2B5EF4-FFF2-40B4-BE49-F238E27FC236}">
                    <a16:creationId xmlns:a16="http://schemas.microsoft.com/office/drawing/2014/main" id="{8D331CA9-E6C8-774D-2FF2-618974A6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84484" y="5228725"/>
                <a:ext cx="675000" cy="1080000"/>
              </a:xfrm>
              <a:prstGeom prst="rect">
                <a:avLst/>
              </a:prstGeom>
            </p:spPr>
          </p:pic>
          <p:pic>
            <p:nvPicPr>
              <p:cNvPr id="42" name="그림 41" descr="PC 게임, 스크린샷, 비디오 게임 소프트웨어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3473FF2-F9BA-61AF-39E3-3C709F67C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59029" y="5227273"/>
                <a:ext cx="675000" cy="10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A287A-9EF9-67C7-9584-9E63144FE2F7}"/>
                </a:ext>
              </a:extLst>
            </p:cNvPr>
            <p:cNvSpPr txBox="1"/>
            <p:nvPr/>
          </p:nvSpPr>
          <p:spPr>
            <a:xfrm>
              <a:off x="6867415" y="3967349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비활성화 상태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E9CF2-E058-98E3-BC84-12BC99149F69}"/>
                </a:ext>
              </a:extLst>
            </p:cNvPr>
            <p:cNvSpPr txBox="1"/>
            <p:nvPr/>
          </p:nvSpPr>
          <p:spPr>
            <a:xfrm>
              <a:off x="6867414" y="5508910"/>
              <a:ext cx="116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활성화 상태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8C0D1-3148-E078-A267-0F747EE07F16}"/>
                </a:ext>
              </a:extLst>
            </p:cNvPr>
            <p:cNvSpPr txBox="1"/>
            <p:nvPr/>
          </p:nvSpPr>
          <p:spPr>
            <a:xfrm>
              <a:off x="8037436" y="4753797"/>
              <a:ext cx="8229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모조 꽃받침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F1BC1C-B0C8-2ABC-8F72-D52F82ED8B42}"/>
                </a:ext>
              </a:extLst>
            </p:cNvPr>
            <p:cNvSpPr txBox="1"/>
            <p:nvPr/>
          </p:nvSpPr>
          <p:spPr>
            <a:xfrm>
              <a:off x="8980374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침식된 터널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3F0280-BADD-6F26-62F0-37AE7BE20D50}"/>
                </a:ext>
              </a:extLst>
            </p:cNvPr>
            <p:cNvSpPr txBox="1"/>
            <p:nvPr/>
          </p:nvSpPr>
          <p:spPr>
            <a:xfrm>
              <a:off x="9924803" y="4753797"/>
              <a:ext cx="824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전쟁의 여운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81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5E58FF5-69B6-8E05-A166-FFDB1241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" y="1426065"/>
            <a:ext cx="497197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1E94A-A119-A11A-A34A-AB809090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8" y="3457146"/>
            <a:ext cx="3757235" cy="29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필드 탐색</a:t>
            </a:r>
            <a:r>
              <a:rPr lang="en-US" altLang="ko-KR" dirty="0"/>
              <a:t>&amp;</a:t>
            </a:r>
            <a:r>
              <a:rPr lang="ko-KR" altLang="en-US" dirty="0"/>
              <a:t>몬스터 그룹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 dirty="0"/>
          </a:p>
        </p:txBody>
      </p:sp>
      <p:pic>
        <p:nvPicPr>
          <p:cNvPr id="10" name="그림 9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6133BE-2877-B693-3F22-5D5A2B54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496" y="4061604"/>
            <a:ext cx="1809769" cy="22333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4904C-5541-B453-3FD5-7481C4E8982C}"/>
              </a:ext>
            </a:extLst>
          </p:cNvPr>
          <p:cNvSpPr/>
          <p:nvPr/>
        </p:nvSpPr>
        <p:spPr>
          <a:xfrm>
            <a:off x="1441711" y="3480174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6E1236-BED5-DF35-ED56-8CC5F5D570C1}"/>
              </a:ext>
            </a:extLst>
          </p:cNvPr>
          <p:cNvSpPr>
            <a:spLocks noChangeAspect="1"/>
          </p:cNvSpPr>
          <p:nvPr/>
        </p:nvSpPr>
        <p:spPr>
          <a:xfrm>
            <a:off x="6337260" y="4762279"/>
            <a:ext cx="283634" cy="2836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F7D37A7-ADAE-E736-0283-A85C8E7DC7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495675" y="1889886"/>
            <a:ext cx="2841585" cy="1974390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58B9780-A68A-92A9-D4DC-8E9747B5290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495675" y="4904096"/>
            <a:ext cx="2841585" cy="915679"/>
          </a:xfrm>
          <a:prstGeom prst="bentConnector3">
            <a:avLst>
              <a:gd name="adj1" fmla="val 8452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D7BB3-04CC-AB30-5F76-8F20C57BDCCC}"/>
              </a:ext>
            </a:extLst>
          </p:cNvPr>
          <p:cNvGrpSpPr>
            <a:grpSpLocks noChangeAspect="1"/>
          </p:cNvGrpSpPr>
          <p:nvPr/>
        </p:nvGrpSpPr>
        <p:grpSpPr>
          <a:xfrm>
            <a:off x="5023658" y="1449388"/>
            <a:ext cx="4067767" cy="2000878"/>
            <a:chOff x="3710056" y="1449388"/>
            <a:chExt cx="4356553" cy="2142928"/>
          </a:xfrm>
        </p:grpSpPr>
        <p:pic>
          <p:nvPicPr>
            <p:cNvPr id="9" name="그림 8" descr="PC 게임, 스크린샷, 비디오 게임 소프트웨어, 3D 모델링이(가) 표시된 사진&#10;&#10;자동 생성된 설명">
              <a:extLst>
                <a:ext uri="{FF2B5EF4-FFF2-40B4-BE49-F238E27FC236}">
                  <a16:creationId xmlns:a16="http://schemas.microsoft.com/office/drawing/2014/main" id="{1E0EFA23-03B7-D4E3-D072-FDDF88EE1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0056" y="1449388"/>
              <a:ext cx="4356553" cy="21429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B3C3F-EC1E-967B-FC44-2E3E70C72607}"/>
                </a:ext>
              </a:extLst>
            </p:cNvPr>
            <p:cNvSpPr/>
            <p:nvPr/>
          </p:nvSpPr>
          <p:spPr>
            <a:xfrm>
              <a:off x="5116915" y="1604214"/>
              <a:ext cx="1542833" cy="63388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134E89-DB4C-D04C-97B0-7A30DA01D4D1}"/>
                </a:ext>
              </a:extLst>
            </p:cNvPr>
            <p:cNvSpPr/>
            <p:nvPr/>
          </p:nvSpPr>
          <p:spPr>
            <a:xfrm>
              <a:off x="4916619" y="3009352"/>
              <a:ext cx="1464346" cy="295364"/>
            </a:xfrm>
            <a:custGeom>
              <a:avLst/>
              <a:gdLst>
                <a:gd name="connsiteX0" fmla="*/ 43543 w 2090057"/>
                <a:gd name="connsiteY0" fmla="*/ 113211 h 374469"/>
                <a:gd name="connsiteX1" fmla="*/ 0 w 2090057"/>
                <a:gd name="connsiteY1" fmla="*/ 330926 h 374469"/>
                <a:gd name="connsiteX2" fmla="*/ 409303 w 2090057"/>
                <a:gd name="connsiteY2" fmla="*/ 374469 h 374469"/>
                <a:gd name="connsiteX3" fmla="*/ 905691 w 2090057"/>
                <a:gd name="connsiteY3" fmla="*/ 261257 h 374469"/>
                <a:gd name="connsiteX4" fmla="*/ 1654628 w 2090057"/>
                <a:gd name="connsiteY4" fmla="*/ 339634 h 374469"/>
                <a:gd name="connsiteX5" fmla="*/ 2020388 w 2090057"/>
                <a:gd name="connsiteY5" fmla="*/ 313509 h 374469"/>
                <a:gd name="connsiteX6" fmla="*/ 2090057 w 2090057"/>
                <a:gd name="connsiteY6" fmla="*/ 174171 h 374469"/>
                <a:gd name="connsiteX7" fmla="*/ 1994263 w 2090057"/>
                <a:gd name="connsiteY7" fmla="*/ 52251 h 374469"/>
                <a:gd name="connsiteX8" fmla="*/ 1724297 w 2090057"/>
                <a:gd name="connsiteY8" fmla="*/ 113211 h 374469"/>
                <a:gd name="connsiteX9" fmla="*/ 818605 w 2090057"/>
                <a:gd name="connsiteY9" fmla="*/ 0 h 374469"/>
                <a:gd name="connsiteX10" fmla="*/ 217714 w 2090057"/>
                <a:gd name="connsiteY10" fmla="*/ 165463 h 374469"/>
                <a:gd name="connsiteX11" fmla="*/ 43543 w 2090057"/>
                <a:gd name="connsiteY11" fmla="*/ 113211 h 3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057" h="374469">
                  <a:moveTo>
                    <a:pt x="43543" y="113211"/>
                  </a:moveTo>
                  <a:lnTo>
                    <a:pt x="0" y="330926"/>
                  </a:lnTo>
                  <a:lnTo>
                    <a:pt x="409303" y="374469"/>
                  </a:lnTo>
                  <a:lnTo>
                    <a:pt x="905691" y="261257"/>
                  </a:lnTo>
                  <a:lnTo>
                    <a:pt x="1654628" y="339634"/>
                  </a:lnTo>
                  <a:lnTo>
                    <a:pt x="2020388" y="313509"/>
                  </a:lnTo>
                  <a:lnTo>
                    <a:pt x="2090057" y="174171"/>
                  </a:lnTo>
                  <a:lnTo>
                    <a:pt x="1994263" y="52251"/>
                  </a:lnTo>
                  <a:lnTo>
                    <a:pt x="1724297" y="113211"/>
                  </a:lnTo>
                  <a:lnTo>
                    <a:pt x="818605" y="0"/>
                  </a:lnTo>
                  <a:lnTo>
                    <a:pt x="217714" y="165463"/>
                  </a:lnTo>
                  <a:lnTo>
                    <a:pt x="43543" y="113211"/>
                  </a:lnTo>
                  <a:close/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AF40E-E6E8-DB70-39AD-BEA6FFD8523A}"/>
              </a:ext>
            </a:extLst>
          </p:cNvPr>
          <p:cNvSpPr/>
          <p:nvPr/>
        </p:nvSpPr>
        <p:spPr>
          <a:xfrm>
            <a:off x="7777823" y="4999848"/>
            <a:ext cx="1542833" cy="561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FA9CEC-C833-B734-FF49-C49E90D1C5DB}"/>
              </a:ext>
            </a:extLst>
          </p:cNvPr>
          <p:cNvCxnSpPr>
            <a:cxnSpLocks/>
            <a:stCxn id="29" idx="6"/>
            <a:endCxn id="31" idx="1"/>
          </p:cNvCxnSpPr>
          <p:nvPr/>
        </p:nvCxnSpPr>
        <p:spPr>
          <a:xfrm>
            <a:off x="7517519" y="3034217"/>
            <a:ext cx="260304" cy="2246468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8F100-C165-B90C-9043-E5BD39B547BB}"/>
              </a:ext>
            </a:extLst>
          </p:cNvPr>
          <p:cNvSpPr/>
          <p:nvPr/>
        </p:nvSpPr>
        <p:spPr>
          <a:xfrm>
            <a:off x="1441711" y="5408447"/>
            <a:ext cx="2053964" cy="76820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던전 입장 팝업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3327D-719A-D681-3F37-2769DBD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449388"/>
            <a:ext cx="2856936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658DA-8FA7-4AF5-9DC3-602BC573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1849739"/>
            <a:ext cx="2351902" cy="132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FBE475-2CFB-4680-94C5-29E3BB9CB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3213420"/>
            <a:ext cx="2351903" cy="132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5CC4B-0265-4950-B30E-036107A4F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85" y="4577103"/>
            <a:ext cx="2351903" cy="132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3683C6-A763-4A62-AEE2-2738906F3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1854985"/>
            <a:ext cx="2351904" cy="1322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C601C-C769-4C84-BD87-61DB8AEEE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3212524"/>
            <a:ext cx="2351904" cy="1322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E85DE7-3BD4-4D78-8ABD-B39D87CE4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39" y="4577101"/>
            <a:ext cx="2351904" cy="132294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8F1DF4-6147-4EFA-9EF5-6635D2913A89}"/>
              </a:ext>
            </a:extLst>
          </p:cNvPr>
          <p:cNvSpPr/>
          <p:nvPr/>
        </p:nvSpPr>
        <p:spPr>
          <a:xfrm>
            <a:off x="8186387" y="2115518"/>
            <a:ext cx="734355" cy="791384"/>
          </a:xfrm>
          <a:prstGeom prst="rightArrow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1CFA9C-A702-441F-A7FF-D61EEED32E23}"/>
              </a:ext>
            </a:extLst>
          </p:cNvPr>
          <p:cNvSpPr/>
          <p:nvPr/>
        </p:nvSpPr>
        <p:spPr>
          <a:xfrm>
            <a:off x="8186387" y="3478304"/>
            <a:ext cx="734355" cy="791384"/>
          </a:xfrm>
          <a:prstGeom prst="rightArrow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2C5CEA-22D4-4C46-87D3-36BA3EE2E0F8}"/>
              </a:ext>
            </a:extLst>
          </p:cNvPr>
          <p:cNvSpPr/>
          <p:nvPr/>
        </p:nvSpPr>
        <p:spPr>
          <a:xfrm>
            <a:off x="8186387" y="4839811"/>
            <a:ext cx="734355" cy="791384"/>
          </a:xfrm>
          <a:prstGeom prst="rightArrow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B101B-D065-47B0-BE8E-D9586925C9E1}"/>
              </a:ext>
            </a:extLst>
          </p:cNvPr>
          <p:cNvSpPr txBox="1"/>
          <p:nvPr/>
        </p:nvSpPr>
        <p:spPr>
          <a:xfrm>
            <a:off x="4374277" y="280335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모조 꽃받침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8340C-22AE-42CA-9BDF-B65B6D307D62}"/>
              </a:ext>
            </a:extLst>
          </p:cNvPr>
          <p:cNvSpPr txBox="1"/>
          <p:nvPr/>
        </p:nvSpPr>
        <p:spPr>
          <a:xfrm>
            <a:off x="4374277" y="4159466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침식된 터널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8FBF1-DA86-4C67-B025-967D35D1DC56}"/>
              </a:ext>
            </a:extLst>
          </p:cNvPr>
          <p:cNvSpPr txBox="1"/>
          <p:nvPr/>
        </p:nvSpPr>
        <p:spPr>
          <a:xfrm>
            <a:off x="4374277" y="5530715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전쟁의 여운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0E17C-8E93-4FD4-ACE9-FCF4578FECC8}"/>
              </a:ext>
            </a:extLst>
          </p:cNvPr>
          <p:cNvSpPr txBox="1"/>
          <p:nvPr/>
        </p:nvSpPr>
        <p:spPr>
          <a:xfrm>
            <a:off x="6258010" y="1531943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상호 작용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DAE3D8-90E2-4B2E-9851-85CACCD27B65}"/>
              </a:ext>
            </a:extLst>
          </p:cNvPr>
          <p:cNvSpPr txBox="1"/>
          <p:nvPr/>
        </p:nvSpPr>
        <p:spPr>
          <a:xfrm>
            <a:off x="9433555" y="1531942"/>
            <a:ext cx="1415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비콘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팝업창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341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필드 탐색 단계</a:t>
            </a:r>
            <a:r>
              <a:rPr lang="en-US" altLang="ko-KR" dirty="0"/>
              <a:t>-</a:t>
            </a:r>
            <a:r>
              <a:rPr lang="ko-KR" altLang="en-US" dirty="0"/>
              <a:t>정체된 허영 활성화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80495"/>
              </p:ext>
            </p:extLst>
          </p:nvPr>
        </p:nvGraphicFramePr>
        <p:xfrm>
          <a:off x="1127442" y="1449388"/>
          <a:ext cx="993711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정체된 허영이란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승급에 필요한 재료를 얻을 수 있는 컨텐츠로 필드에 배치되어 있는 허영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오브젝트화 되어 정지되어 있는 상태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몬스터다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상호작용으로 활성화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 할 경우 몬스터의 허영 상태를 해제하고 타격할 경우 선공 상태로 전투에 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 시간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지날 경우 일반 몬스터와 같이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인식하고 공격할 수 있고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공격에 타격 될 경우 피습상태로 전투에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들어간다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9C88DA-F568-4B07-225C-ACFF4051DE4C}"/>
              </a:ext>
            </a:extLst>
          </p:cNvPr>
          <p:cNvSpPr txBox="1"/>
          <p:nvPr/>
        </p:nvSpPr>
        <p:spPr>
          <a:xfrm>
            <a:off x="3004458" y="5630801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전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91CC3-BC66-4B50-A25A-C5AFC034C910}"/>
              </a:ext>
            </a:extLst>
          </p:cNvPr>
          <p:cNvSpPr txBox="1"/>
          <p:nvPr/>
        </p:nvSpPr>
        <p:spPr>
          <a:xfrm>
            <a:off x="6183085" y="5632268"/>
            <a:ext cx="30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허영 활성화 후</a:t>
            </a:r>
            <a:endParaRPr lang="en-US" altLang="ko-KR" sz="1400" dirty="0"/>
          </a:p>
        </p:txBody>
      </p:sp>
      <p:pic>
        <p:nvPicPr>
          <p:cNvPr id="5" name="그림 4" descr="PC 게임, 스크린샷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813E3872-6CB3-7B8F-C60B-75ADF655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459" y="3429000"/>
            <a:ext cx="3004457" cy="2203268"/>
          </a:xfrm>
          <a:prstGeom prst="rect">
            <a:avLst/>
          </a:prstGeom>
        </p:spPr>
      </p:pic>
      <p:pic>
        <p:nvPicPr>
          <p:cNvPr id="7" name="그림 6" descr="PC 게임, 디지털 합성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4E97313-2023-7C30-3891-729451FB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4" y="3429000"/>
            <a:ext cx="3004457" cy="22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3628</TotalTime>
  <Pages>7</Pages>
  <Words>4124</Words>
  <Characters>0</Characters>
  <Application>Microsoft Office PowerPoint</Application>
  <DocSecurity>0</DocSecurity>
  <PresentationFormat>와이드스크린</PresentationFormat>
  <Lines>0</Lines>
  <Paragraphs>601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붕괴:스타레일 전투 시스템 역기획서</vt:lpstr>
      <vt:lpstr>개요</vt:lpstr>
      <vt:lpstr>개선 사항</vt:lpstr>
      <vt:lpstr>개선 사항</vt:lpstr>
      <vt:lpstr>전투 단계</vt:lpstr>
      <vt:lpstr>필드 탐색 단계</vt:lpstr>
      <vt:lpstr>필드 탐색 단계-필드 탐색&amp;몬스터 그룹 차트</vt:lpstr>
      <vt:lpstr>필드 탐색 단계-던전 입장 팝업</vt:lpstr>
      <vt:lpstr>필드 탐색 단계-정체된 허영 활성화</vt:lpstr>
      <vt:lpstr>필드 탐색 단계-정체된 허영 활성화</vt:lpstr>
      <vt:lpstr>전투 개시 단계</vt:lpstr>
      <vt:lpstr>전투 개시 단계-선제 공격</vt:lpstr>
      <vt:lpstr>전투 개시 단계-PC 필드 기본 공격 차트</vt:lpstr>
      <vt:lpstr>전투 개시 단계-PC 비술 사용 차트</vt:lpstr>
      <vt:lpstr>전투 개시 단계-타격&amp;선제 공격 차트</vt:lpstr>
      <vt:lpstr>전투 개시 단계-피습</vt:lpstr>
      <vt:lpstr>전투 개시 단계-피습 차트</vt:lpstr>
      <vt:lpstr>전투 개시 단계-던전 입장</vt:lpstr>
      <vt:lpstr>전투 개시 단계-비콘별 던전 입장 차트</vt:lpstr>
      <vt:lpstr>전투 개시 단계-개척력 확인 차트</vt:lpstr>
      <vt:lpstr>전투 개시 단계-도전 파티 차트</vt:lpstr>
      <vt:lpstr>전투 단계</vt:lpstr>
      <vt:lpstr>전투 단계-턴 시스템</vt:lpstr>
      <vt:lpstr>전투 단계-행동 순서 정렬 차트</vt:lpstr>
      <vt:lpstr>전투 단계-PC 자세</vt:lpstr>
      <vt:lpstr>전투 단계-PC 자세 &amp; 조작법</vt:lpstr>
      <vt:lpstr>전투 단계-타겟 관련 차트</vt:lpstr>
      <vt:lpstr>전투 단계-효과 대상 관련 차트</vt:lpstr>
      <vt:lpstr>전투 단계-Q key 관련 차트</vt:lpstr>
      <vt:lpstr>전투 단계-E key 관련 차트</vt:lpstr>
      <vt:lpstr>전투 단계-Space bar 관련 차트</vt:lpstr>
      <vt:lpstr>전투 단계-행동 종료 관련 차트</vt:lpstr>
      <vt:lpstr>전투 단계-필살기 관련 차트</vt:lpstr>
      <vt:lpstr>전투 단계-추가 행동 관련 차트</vt:lpstr>
      <vt:lpstr>전투 단계-몬스터 행동 차트</vt:lpstr>
      <vt:lpstr>전투 단계-속성</vt:lpstr>
      <vt:lpstr>전투 단계-약점 속성</vt:lpstr>
      <vt:lpstr>전투 단계-강인도</vt:lpstr>
      <vt:lpstr>전투 단계-강인도 피해 차트</vt:lpstr>
      <vt:lpstr>전투 단계-약점 격파 상태</vt:lpstr>
      <vt:lpstr>전투 단계-격파 효과</vt:lpstr>
      <vt:lpstr>전투 단계-약점 격파 차트</vt:lpstr>
      <vt:lpstr>전투 단계-전투 종료 조건</vt:lpstr>
      <vt:lpstr>전투 종료 단계</vt:lpstr>
      <vt:lpstr>전투 종료 단계-전투 종료&amp;전투 실패 차트</vt:lpstr>
      <vt:lpstr>전투 종료 단계-전투 승리 관련 차트</vt:lpstr>
      <vt:lpstr>Q &amp; 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1354</cp:revision>
  <dcterms:modified xsi:type="dcterms:W3CDTF">2024-05-14T10:52:00Z</dcterms:modified>
  <cp:version>9.103.97.45139</cp:version>
</cp:coreProperties>
</file>